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60" r:id="rId1"/>
    <p:sldMasterId id="2147483685" r:id="rId2"/>
    <p:sldMasterId id="2147483699" r:id="rId3"/>
    <p:sldMasterId id="2147483711" r:id="rId4"/>
    <p:sldMasterId id="2147483672" r:id="rId5"/>
  </p:sldMasterIdLst>
  <p:notesMasterIdLst>
    <p:notesMasterId r:id="rId19"/>
  </p:notesMasterIdLst>
  <p:handoutMasterIdLst>
    <p:handoutMasterId r:id="rId20"/>
  </p:handoutMasterIdLst>
  <p:sldIdLst>
    <p:sldId id="256" r:id="rId6"/>
    <p:sldId id="296" r:id="rId7"/>
    <p:sldId id="366" r:id="rId8"/>
    <p:sldId id="360" r:id="rId9"/>
    <p:sldId id="365" r:id="rId10"/>
    <p:sldId id="334" r:id="rId11"/>
    <p:sldId id="354" r:id="rId12"/>
    <p:sldId id="347" r:id="rId13"/>
    <p:sldId id="367" r:id="rId14"/>
    <p:sldId id="328" r:id="rId15"/>
    <p:sldId id="353" r:id="rId16"/>
    <p:sldId id="345" r:id="rId17"/>
    <p:sldId id="346" r:id="rId18"/>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hyu Lestari" initials="WL" lastIdx="7" clrIdx="0">
    <p:extLst>
      <p:ext uri="{19B8F6BF-5375-455C-9EA6-DF929625EA0E}">
        <p15:presenceInfo xmlns:p15="http://schemas.microsoft.com/office/powerpoint/2012/main" userId="Wahyu Lesta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46"/>
    <a:srgbClr val="781214"/>
    <a:srgbClr val="C61D23"/>
    <a:srgbClr val="A29061"/>
    <a:srgbClr val="00549A"/>
    <a:srgbClr val="005FB7"/>
    <a:srgbClr val="E25B00"/>
    <a:srgbClr val="464653"/>
    <a:srgbClr val="BBD9F7"/>
    <a:srgbClr val="C3CC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92" autoAdjust="0"/>
    <p:restoredTop sz="83256" autoAdjust="0"/>
  </p:normalViewPr>
  <p:slideViewPr>
    <p:cSldViewPr snapToGrid="0">
      <p:cViewPr varScale="1">
        <p:scale>
          <a:sx n="95" d="100"/>
          <a:sy n="95" d="100"/>
        </p:scale>
        <p:origin x="2334" y="84"/>
      </p:cViewPr>
      <p:guideLst>
        <p:guide orient="horz" pos="2184"/>
        <p:guide pos="2856"/>
      </p:guideLst>
    </p:cSldViewPr>
  </p:slideViewPr>
  <p:outlineViewPr>
    <p:cViewPr>
      <p:scale>
        <a:sx n="33" d="100"/>
        <a:sy n="33" d="100"/>
      </p:scale>
      <p:origin x="0" y="-8168"/>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stari, Wahyu" userId="1003000087DA55B3@LIVE.COM" providerId="AD" clId="Web-{AAA46862-A88E-416D-905F-05B0A9457BDA}"/>
    <pc:docChg chg="modSld">
      <pc:chgData name="Lestari, Wahyu" userId="1003000087DA55B3@LIVE.COM" providerId="AD" clId="Web-{AAA46862-A88E-416D-905F-05B0A9457BDA}" dt="2018-03-21T18:23:38.521" v="33"/>
      <pc:docMkLst>
        <pc:docMk/>
      </pc:docMkLst>
      <pc:sldChg chg="modSp">
        <pc:chgData name="Lestari, Wahyu" userId="1003000087DA55B3@LIVE.COM" providerId="AD" clId="Web-{AAA46862-A88E-416D-905F-05B0A9457BDA}" dt="2018-03-21T18:22:59.944" v="20"/>
        <pc:sldMkLst>
          <pc:docMk/>
          <pc:sldMk cId="72992302" sldId="277"/>
        </pc:sldMkLst>
        <pc:spChg chg="mod">
          <ac:chgData name="Lestari, Wahyu" userId="1003000087DA55B3@LIVE.COM" providerId="AD" clId="Web-{AAA46862-A88E-416D-905F-05B0A9457BDA}" dt="2018-03-21T18:22:58.569" v="19"/>
          <ac:spMkLst>
            <pc:docMk/>
            <pc:sldMk cId="72992302" sldId="277"/>
            <ac:spMk id="3" creationId="{00000000-0000-0000-0000-000000000000}"/>
          </ac:spMkLst>
        </pc:spChg>
        <pc:picChg chg="mod">
          <ac:chgData name="Lestari, Wahyu" userId="1003000087DA55B3@LIVE.COM" providerId="AD" clId="Web-{AAA46862-A88E-416D-905F-05B0A9457BDA}" dt="2018-03-21T18:22:59.944" v="20"/>
          <ac:picMkLst>
            <pc:docMk/>
            <pc:sldMk cId="72992302" sldId="277"/>
            <ac:picMk id="5" creationId="{89ACE0C8-04D1-4863-99EB-A7C3923FC33C}"/>
          </ac:picMkLst>
        </pc:picChg>
      </pc:sldChg>
      <pc:sldChg chg="modSp">
        <pc:chgData name="Lestari, Wahyu" userId="1003000087DA55B3@LIVE.COM" providerId="AD" clId="Web-{AAA46862-A88E-416D-905F-05B0A9457BDA}" dt="2018-03-21T18:23:38.521" v="33"/>
        <pc:sldMkLst>
          <pc:docMk/>
          <pc:sldMk cId="192677422" sldId="334"/>
        </pc:sldMkLst>
        <pc:spChg chg="mod">
          <ac:chgData name="Lestari, Wahyu" userId="1003000087DA55B3@LIVE.COM" providerId="AD" clId="Web-{AAA46862-A88E-416D-905F-05B0A9457BDA}" dt="2018-03-21T18:23:35.724" v="32"/>
          <ac:spMkLst>
            <pc:docMk/>
            <pc:sldMk cId="192677422" sldId="334"/>
            <ac:spMk id="3" creationId="{00000000-0000-0000-0000-000000000000}"/>
          </ac:spMkLst>
        </pc:spChg>
        <pc:picChg chg="mod">
          <ac:chgData name="Lestari, Wahyu" userId="1003000087DA55B3@LIVE.COM" providerId="AD" clId="Web-{AAA46862-A88E-416D-905F-05B0A9457BDA}" dt="2018-03-21T18:23:38.521" v="33"/>
          <ac:picMkLst>
            <pc:docMk/>
            <pc:sldMk cId="192677422" sldId="334"/>
            <ac:picMk id="7" creationId="{12BAD0E1-4E8D-425D-A488-96489B573574}"/>
          </ac:picMkLst>
        </pc:picChg>
      </pc:sldChg>
      <pc:sldChg chg="modSp">
        <pc:chgData name="Lestari, Wahyu" userId="1003000087DA55B3@LIVE.COM" providerId="AD" clId="Web-{AAA46862-A88E-416D-905F-05B0A9457BDA}" dt="2018-03-21T18:22:01.586" v="14"/>
        <pc:sldMkLst>
          <pc:docMk/>
          <pc:sldMk cId="1175170316" sldId="354"/>
        </pc:sldMkLst>
        <pc:spChg chg="mod">
          <ac:chgData name="Lestari, Wahyu" userId="1003000087DA55B3@LIVE.COM" providerId="AD" clId="Web-{AAA46862-A88E-416D-905F-05B0A9457BDA}" dt="2018-03-21T18:22:01.586" v="14"/>
          <ac:spMkLst>
            <pc:docMk/>
            <pc:sldMk cId="1175170316" sldId="354"/>
            <ac:spMk id="16" creationId="{2FBC7FBB-06E9-4CCC-90BB-85A6D0C45CF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302CE42C-76C7-9F44-92AE-AB2AF724D4F6}" type="datetimeFigureOut">
              <a:rPr lang="en-US" smtClean="0"/>
              <a:pPr/>
              <a:t>3/30/2018</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E313DE4-F631-A644-BC11-BAAAD167A38B}" type="slidenum">
              <a:rPr lang="en-US" smtClean="0"/>
              <a:pPr/>
              <a:t>‹#›</a:t>
            </a:fld>
            <a:endParaRPr lang="en-US" dirty="0"/>
          </a:p>
        </p:txBody>
      </p:sp>
    </p:spTree>
    <p:extLst>
      <p:ext uri="{BB962C8B-B14F-4D97-AF65-F5344CB8AC3E}">
        <p14:creationId xmlns:p14="http://schemas.microsoft.com/office/powerpoint/2010/main" val="7369021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5ED290CF-F740-DD41-8E2E-915108158FC7}" type="datetimeFigureOut">
              <a:rPr lang="en-US" smtClean="0"/>
              <a:pPr/>
              <a:t>3/30/2018</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60B9223F-6C16-DC43-B87C-84F064E15C0D}" type="slidenum">
              <a:rPr lang="en-US" smtClean="0"/>
              <a:pPr/>
              <a:t>‹#›</a:t>
            </a:fld>
            <a:endParaRPr lang="en-US" dirty="0"/>
          </a:p>
        </p:txBody>
      </p:sp>
    </p:spTree>
    <p:extLst>
      <p:ext uri="{BB962C8B-B14F-4D97-AF65-F5344CB8AC3E}">
        <p14:creationId xmlns:p14="http://schemas.microsoft.com/office/powerpoint/2010/main" val="15328774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B9223F-6C16-DC43-B87C-84F064E15C0D}" type="slidenum">
              <a:rPr lang="en-US" smtClean="0"/>
              <a:pPr/>
              <a:t>1</a:t>
            </a:fld>
            <a:endParaRPr lang="en-US" dirty="0"/>
          </a:p>
        </p:txBody>
      </p:sp>
    </p:spTree>
    <p:extLst>
      <p:ext uri="{BB962C8B-B14F-4D97-AF65-F5344CB8AC3E}">
        <p14:creationId xmlns:p14="http://schemas.microsoft.com/office/powerpoint/2010/main" val="1886186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further into application of real-world scenarios/structures</a:t>
            </a:r>
          </a:p>
        </p:txBody>
      </p:sp>
      <p:sp>
        <p:nvSpPr>
          <p:cNvPr id="4" name="Slide Number Placeholder 3"/>
          <p:cNvSpPr>
            <a:spLocks noGrp="1"/>
          </p:cNvSpPr>
          <p:nvPr>
            <p:ph type="sldNum" sz="quarter" idx="10"/>
          </p:nvPr>
        </p:nvSpPr>
        <p:spPr/>
        <p:txBody>
          <a:bodyPr/>
          <a:lstStyle/>
          <a:p>
            <a:fld id="{60B9223F-6C16-DC43-B87C-84F064E15C0D}" type="slidenum">
              <a:rPr lang="en-US" smtClean="0"/>
              <a:pPr/>
              <a:t>10</a:t>
            </a:fld>
            <a:endParaRPr lang="en-US" dirty="0"/>
          </a:p>
        </p:txBody>
      </p:sp>
    </p:spTree>
    <p:extLst>
      <p:ext uri="{BB962C8B-B14F-4D97-AF65-F5344CB8AC3E}">
        <p14:creationId xmlns:p14="http://schemas.microsoft.com/office/powerpoint/2010/main" val="1986033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CPB_09: beam itself actually got torqued when placed into the testing machine, resulting in some of the beam being further away from the camera. This created an illusion that there was more displacement</a:t>
            </a:r>
          </a:p>
          <a:p>
            <a:r>
              <a:rPr lang="en-US" dirty="0"/>
              <a:t>CPB_10: The speckle size was too small for the camera distance. This caused the DIC to actually pick up on the carbon pattern beneath the paint because the DIC parameters were consequently focused as well</a:t>
            </a:r>
          </a:p>
        </p:txBody>
      </p:sp>
      <p:sp>
        <p:nvSpPr>
          <p:cNvPr id="4" name="Slide Number Placeholder 3"/>
          <p:cNvSpPr>
            <a:spLocks noGrp="1"/>
          </p:cNvSpPr>
          <p:nvPr>
            <p:ph type="sldNum" sz="quarter" idx="10"/>
          </p:nvPr>
        </p:nvSpPr>
        <p:spPr/>
        <p:txBody>
          <a:bodyPr/>
          <a:lstStyle/>
          <a:p>
            <a:fld id="{60B9223F-6C16-DC43-B87C-84F064E15C0D}" type="slidenum">
              <a:rPr lang="en-US" smtClean="0"/>
              <a:pPr/>
              <a:t>11</a:t>
            </a:fld>
            <a:endParaRPr lang="en-US" dirty="0"/>
          </a:p>
        </p:txBody>
      </p:sp>
    </p:spTree>
    <p:extLst>
      <p:ext uri="{BB962C8B-B14F-4D97-AF65-F5344CB8AC3E}">
        <p14:creationId xmlns:p14="http://schemas.microsoft.com/office/powerpoint/2010/main" val="3020339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2706"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7270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fld id="{10F7FDC5-669E-5443-B82E-D58209DE32BD}" type="slidenum">
              <a:rPr lang="en-US" sz="1200"/>
              <a:pPr/>
              <a:t>2</a:t>
            </a:fld>
            <a:endParaRPr lang="en-US" sz="1200" dirty="0"/>
          </a:p>
        </p:txBody>
      </p:sp>
    </p:spTree>
    <p:extLst>
      <p:ext uri="{BB962C8B-B14F-4D97-AF65-F5344CB8AC3E}">
        <p14:creationId xmlns:p14="http://schemas.microsoft.com/office/powerpoint/2010/main" val="1499654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Fiber reinforced polymer composites are revolutionizing the design of large, high-performance structures in the aerospace, marine and power generation industries -- due to their advantages in areas such as corrosion resistance, specific strength and ability to be customized.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Carbon fiber has a high strength to weight ratio:  less material is needed to tolerate large loads in comparison to other materials like steel or aluminum</a:t>
            </a:r>
          </a:p>
          <a:p>
            <a:pPr marL="171450" indent="-171450">
              <a:buFont typeface="Arial" panose="020B0604020202020204" pitchFamily="34" charset="0"/>
              <a:buChar char="•"/>
            </a:pPr>
            <a:r>
              <a:rPr lang="en-US" dirty="0"/>
              <a:t>Rigid: won’t deform and change shape in use</a:t>
            </a:r>
          </a:p>
          <a:p>
            <a:pPr marL="171450" indent="-171450">
              <a:buFont typeface="Arial" panose="020B0604020202020204" pitchFamily="34" charset="0"/>
              <a:buChar char="•"/>
            </a:pPr>
            <a:r>
              <a:rPr lang="en-US" dirty="0"/>
              <a:t>Light weight: helps meet weight requirements</a:t>
            </a:r>
          </a:p>
          <a:p>
            <a:pPr marL="171450" indent="-171450">
              <a:buFont typeface="Arial" panose="020B0604020202020204" pitchFamily="34" charset="0"/>
              <a:buChar char="•"/>
            </a:pPr>
            <a:r>
              <a:rPr lang="en-US" dirty="0"/>
              <a:t>Customizable: when manufacturing, can be molded into any shape, simple -&gt; complex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Applications vary, examples of each field</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60B9223F-6C16-DC43-B87C-84F064E15C0D}" type="slidenum">
              <a:rPr lang="en-US" smtClean="0"/>
              <a:pPr/>
              <a:t>3</a:t>
            </a:fld>
            <a:endParaRPr lang="en-US" dirty="0"/>
          </a:p>
        </p:txBody>
      </p:sp>
    </p:spTree>
    <p:extLst>
      <p:ext uri="{BB962C8B-B14F-4D97-AF65-F5344CB8AC3E}">
        <p14:creationId xmlns:p14="http://schemas.microsoft.com/office/powerpoint/2010/main" val="3307733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Downfall of carbon composites is they are extremely brittle and when/where they will fail is random with no visual cues. In production, this requires high safety tolerances = more weight = more money.</a:t>
            </a:r>
          </a:p>
          <a:p>
            <a:r>
              <a:rPr lang="en-US" dirty="0"/>
              <a:t>Our objective is to use DIC to identify where the composite experiences the highest amount of strain and will most likely fail first. </a:t>
            </a:r>
          </a:p>
          <a:p>
            <a:endParaRPr lang="en-US" dirty="0"/>
          </a:p>
          <a:p>
            <a:r>
              <a:rPr lang="en-US" dirty="0"/>
              <a:t>We do tensile testing to break the sample, while simultaneously gathering photos to be analyzed via DIC</a:t>
            </a:r>
          </a:p>
        </p:txBody>
      </p:sp>
      <p:sp>
        <p:nvSpPr>
          <p:cNvPr id="4" name="Slide Number Placeholder 3"/>
          <p:cNvSpPr>
            <a:spLocks noGrp="1"/>
          </p:cNvSpPr>
          <p:nvPr>
            <p:ph type="sldNum" sz="quarter" idx="10"/>
          </p:nvPr>
        </p:nvSpPr>
        <p:spPr/>
        <p:txBody>
          <a:bodyPr/>
          <a:lstStyle/>
          <a:p>
            <a:fld id="{60B9223F-6C16-DC43-B87C-84F064E15C0D}" type="slidenum">
              <a:rPr lang="en-US" smtClean="0"/>
              <a:pPr/>
              <a:t>4</a:t>
            </a:fld>
            <a:endParaRPr lang="en-US" dirty="0"/>
          </a:p>
        </p:txBody>
      </p:sp>
    </p:spTree>
    <p:extLst>
      <p:ext uri="{BB962C8B-B14F-4D97-AF65-F5344CB8AC3E}">
        <p14:creationId xmlns:p14="http://schemas.microsoft.com/office/powerpoint/2010/main" val="2584693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Utilize Ncorr, an open based MATLAB software to perform all the DIC algorithms. Process the images and generate the strain fields.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Camera Basler Ace acA3800-14um 10 MP and </a:t>
            </a:r>
            <a:r>
              <a:rPr lang="nb-NO" sz="1200" dirty="0"/>
              <a:t>Basler Lens C125-2522-5MP F2.2 f25mm</a:t>
            </a:r>
            <a:endParaRPr lang="en-US" sz="1200" dirty="0">
              <a:cs typeface="Calibri"/>
            </a:endParaRPr>
          </a:p>
          <a:p>
            <a:endParaRPr lang="en-US" dirty="0"/>
          </a:p>
          <a:p>
            <a:endParaRPr lang="en-US" dirty="0"/>
          </a:p>
        </p:txBody>
      </p:sp>
      <p:sp>
        <p:nvSpPr>
          <p:cNvPr id="4" name="Slide Number Placeholder 3"/>
          <p:cNvSpPr>
            <a:spLocks noGrp="1"/>
          </p:cNvSpPr>
          <p:nvPr>
            <p:ph type="sldNum" sz="quarter" idx="10"/>
          </p:nvPr>
        </p:nvSpPr>
        <p:spPr/>
        <p:txBody>
          <a:bodyPr/>
          <a:lstStyle/>
          <a:p>
            <a:fld id="{60B9223F-6C16-DC43-B87C-84F064E15C0D}" type="slidenum">
              <a:rPr lang="en-US" smtClean="0"/>
              <a:pPr/>
              <a:t>5</a:t>
            </a:fld>
            <a:endParaRPr lang="en-US" dirty="0"/>
          </a:p>
        </p:txBody>
      </p:sp>
    </p:spTree>
    <p:extLst>
      <p:ext uri="{BB962C8B-B14F-4D97-AF65-F5344CB8AC3E}">
        <p14:creationId xmlns:p14="http://schemas.microsoft.com/office/powerpoint/2010/main" val="3240169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Vacuum bagged before cured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Plate is tabbed and cut into beams</a:t>
            </a:r>
          </a:p>
          <a:p>
            <a:endParaRPr lang="en-US" dirty="0"/>
          </a:p>
          <a:p>
            <a:endParaRPr lang="en-US" dirty="0"/>
          </a:p>
          <a:p>
            <a:r>
              <a:rPr lang="en-US" dirty="0"/>
              <a:t>Speckle: </a:t>
            </a:r>
            <a:r>
              <a:rPr lang="en-US" sz="1200" kern="1200" dirty="0">
                <a:solidFill>
                  <a:schemeClr val="tx1"/>
                </a:solidFill>
                <a:effectLst/>
                <a:latin typeface="+mn-lt"/>
                <a:ea typeface="+mn-ea"/>
                <a:cs typeface="+mn-cs"/>
              </a:rPr>
              <a:t>I start with applying a black primer base coat until the carbon pattern is no longer visible. Next, by holding the spray can ~1.5ft away from the sample, I use a white primer to apply a fine speckled pattern </a:t>
            </a:r>
          </a:p>
          <a:p>
            <a:r>
              <a:rPr lang="en-US" dirty="0"/>
              <a:t> </a:t>
            </a:r>
          </a:p>
          <a:p>
            <a:r>
              <a:rPr lang="en-US" dirty="0"/>
              <a:t>Ncorr literally tracks the movement of each speckle, good quality speckles affect results:</a:t>
            </a:r>
          </a:p>
          <a:p>
            <a:r>
              <a:rPr lang="en-US" dirty="0"/>
              <a:t>	not too big, high contrast, even/random distribution </a:t>
            </a:r>
          </a:p>
        </p:txBody>
      </p:sp>
      <p:sp>
        <p:nvSpPr>
          <p:cNvPr id="4" name="Slide Number Placeholder 3"/>
          <p:cNvSpPr>
            <a:spLocks noGrp="1"/>
          </p:cNvSpPr>
          <p:nvPr>
            <p:ph type="sldNum" sz="quarter" idx="10"/>
          </p:nvPr>
        </p:nvSpPr>
        <p:spPr/>
        <p:txBody>
          <a:bodyPr/>
          <a:lstStyle/>
          <a:p>
            <a:fld id="{60B9223F-6C16-DC43-B87C-84F064E15C0D}" type="slidenum">
              <a:rPr lang="en-US" smtClean="0"/>
              <a:pPr/>
              <a:t>6</a:t>
            </a:fld>
            <a:endParaRPr lang="en-US" dirty="0"/>
          </a:p>
        </p:txBody>
      </p:sp>
    </p:spTree>
    <p:extLst>
      <p:ext uri="{BB962C8B-B14F-4D97-AF65-F5344CB8AC3E}">
        <p14:creationId xmlns:p14="http://schemas.microsoft.com/office/powerpoint/2010/main" val="1009792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beam broke exactly at the middle strain gage. The values are very close</a:t>
            </a:r>
          </a:p>
          <a:p>
            <a:r>
              <a:rPr lang="en-US" dirty="0"/>
              <a:t>Trend pattern of the DIC matches that of strain gages, proving that the DIC is a reliable method</a:t>
            </a:r>
          </a:p>
          <a:p>
            <a:endParaRPr lang="en-US" dirty="0"/>
          </a:p>
        </p:txBody>
      </p:sp>
      <p:sp>
        <p:nvSpPr>
          <p:cNvPr id="4" name="Slide Number Placeholder 3"/>
          <p:cNvSpPr>
            <a:spLocks noGrp="1"/>
          </p:cNvSpPr>
          <p:nvPr>
            <p:ph type="sldNum" sz="quarter" idx="10"/>
          </p:nvPr>
        </p:nvSpPr>
        <p:spPr/>
        <p:txBody>
          <a:bodyPr/>
          <a:lstStyle/>
          <a:p>
            <a:fld id="{60B9223F-6C16-DC43-B87C-84F064E15C0D}" type="slidenum">
              <a:rPr lang="en-US" smtClean="0"/>
              <a:pPr/>
              <a:t>7</a:t>
            </a:fld>
            <a:endParaRPr lang="en-US" dirty="0"/>
          </a:p>
        </p:txBody>
      </p:sp>
    </p:spTree>
    <p:extLst>
      <p:ext uri="{BB962C8B-B14F-4D97-AF65-F5344CB8AC3E}">
        <p14:creationId xmlns:p14="http://schemas.microsoft.com/office/powerpoint/2010/main" val="680399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hole (pre-damaged):</a:t>
            </a:r>
          </a:p>
          <a:p>
            <a:r>
              <a:rPr lang="en-US" dirty="0"/>
              <a:t>	Clear deformation occurred, indicating it is the region of highest strain</a:t>
            </a:r>
          </a:p>
          <a:p>
            <a:r>
              <a:rPr lang="en-US" dirty="0"/>
              <a:t>	Break was uneven, right side of hole broke higher than the left: is also indicated by the DIC</a:t>
            </a:r>
          </a:p>
          <a:p>
            <a:endParaRPr lang="en-US" dirty="0"/>
          </a:p>
          <a:p>
            <a:r>
              <a:rPr lang="en-US" dirty="0"/>
              <a:t>Without hole:</a:t>
            </a:r>
          </a:p>
          <a:p>
            <a:r>
              <a:rPr lang="en-US" dirty="0"/>
              <a:t>	Results typically show more areas of high strain, can see that it does indicate strain where the beam broke; however, shows that wasn’t the area of MAXIMUM strain</a:t>
            </a:r>
          </a:p>
          <a:p>
            <a:r>
              <a:rPr lang="en-US" dirty="0"/>
              <a:t>	The composite was failing in multiple locations, but there’s no guarantee which will fail first</a:t>
            </a:r>
          </a:p>
          <a:p>
            <a:endParaRPr lang="en-US" dirty="0"/>
          </a:p>
          <a:p>
            <a:r>
              <a:rPr lang="en-US" dirty="0"/>
              <a:t>Can identify both large/small strain and when/where failure is likely to occur.</a:t>
            </a:r>
          </a:p>
        </p:txBody>
      </p:sp>
      <p:sp>
        <p:nvSpPr>
          <p:cNvPr id="4" name="Slide Number Placeholder 3"/>
          <p:cNvSpPr>
            <a:spLocks noGrp="1"/>
          </p:cNvSpPr>
          <p:nvPr>
            <p:ph type="sldNum" sz="quarter" idx="10"/>
          </p:nvPr>
        </p:nvSpPr>
        <p:spPr/>
        <p:txBody>
          <a:bodyPr/>
          <a:lstStyle/>
          <a:p>
            <a:fld id="{60B9223F-6C16-DC43-B87C-84F064E15C0D}" type="slidenum">
              <a:rPr lang="en-US" smtClean="0"/>
              <a:pPr/>
              <a:t>8</a:t>
            </a:fld>
            <a:endParaRPr lang="en-US" dirty="0"/>
          </a:p>
        </p:txBody>
      </p:sp>
    </p:spTree>
    <p:extLst>
      <p:ext uri="{BB962C8B-B14F-4D97-AF65-F5344CB8AC3E}">
        <p14:creationId xmlns:p14="http://schemas.microsoft.com/office/powerpoint/2010/main" val="1384226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B9223F-6C16-DC43-B87C-84F064E15C0D}" type="slidenum">
              <a:rPr lang="en-US" smtClean="0"/>
              <a:pPr/>
              <a:t>9</a:t>
            </a:fld>
            <a:endParaRPr lang="en-US" dirty="0"/>
          </a:p>
        </p:txBody>
      </p:sp>
    </p:spTree>
    <p:extLst>
      <p:ext uri="{BB962C8B-B14F-4D97-AF65-F5344CB8AC3E}">
        <p14:creationId xmlns:p14="http://schemas.microsoft.com/office/powerpoint/2010/main" val="2111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438161" y="3059003"/>
            <a:ext cx="6858000" cy="1366942"/>
          </a:xfrm>
        </p:spPr>
        <p:txBody>
          <a:bodyPr anchor="t" anchorCtr="0">
            <a:noAutofit/>
          </a:bodyPr>
          <a:lstStyle>
            <a:lvl1pPr algn="r">
              <a:defRPr sz="2800">
                <a:solidFill>
                  <a:schemeClr val="tx1"/>
                </a:solidFill>
                <a:latin typeface="Candara" pitchFamily="34" charset="0"/>
              </a:defRPr>
            </a:lvl1pPr>
          </a:lstStyle>
          <a:p>
            <a:r>
              <a:rPr kumimoji="0" lang="en-US" dirty="0"/>
              <a:t>Click to edit Master title style</a:t>
            </a:r>
          </a:p>
        </p:txBody>
      </p:sp>
      <p:sp>
        <p:nvSpPr>
          <p:cNvPr id="9" name="Subtitle 8"/>
          <p:cNvSpPr>
            <a:spLocks noGrp="1"/>
          </p:cNvSpPr>
          <p:nvPr>
            <p:ph type="subTitle" idx="1"/>
          </p:nvPr>
        </p:nvSpPr>
        <p:spPr>
          <a:xfrm>
            <a:off x="1438161" y="4603489"/>
            <a:ext cx="6858000" cy="1364182"/>
          </a:xfrm>
        </p:spPr>
        <p:txBody>
          <a:bodyPr>
            <a:noAutofit/>
          </a:bodyPr>
          <a:lstStyle>
            <a:lvl1pPr marL="0" indent="0" algn="r">
              <a:buNone/>
              <a:defRPr sz="2000">
                <a:solidFill>
                  <a:schemeClr val="tx2"/>
                </a:solidFill>
                <a:latin typeface="Candara"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8" name="Date Placeholder 27"/>
          <p:cNvSpPr>
            <a:spLocks noGrp="1"/>
          </p:cNvSpPr>
          <p:nvPr>
            <p:ph type="dt" sz="half" idx="10"/>
          </p:nvPr>
        </p:nvSpPr>
        <p:spPr>
          <a:xfrm>
            <a:off x="6400800" y="6355080"/>
            <a:ext cx="2286000" cy="365760"/>
          </a:xfrm>
          <a:prstGeom prst="rect">
            <a:avLst/>
          </a:prstGeom>
        </p:spPr>
        <p:txBody>
          <a:bodyPr/>
          <a:lstStyle>
            <a:lvl1pPr>
              <a:defRPr sz="1400"/>
            </a:lvl1pPr>
          </a:lstStyle>
          <a:p>
            <a:endParaRPr lang="en-US" dirty="0"/>
          </a:p>
        </p:txBody>
      </p:sp>
      <p:sp>
        <p:nvSpPr>
          <p:cNvPr id="17" name="Footer Placeholder 16"/>
          <p:cNvSpPr>
            <a:spLocks noGrp="1"/>
          </p:cNvSpPr>
          <p:nvPr>
            <p:ph type="ftr" sz="quarter" idx="11"/>
          </p:nvPr>
        </p:nvSpPr>
        <p:spPr>
          <a:xfrm>
            <a:off x="2898648" y="6355080"/>
            <a:ext cx="3474720" cy="365760"/>
          </a:xfrm>
          <a:prstGeom prst="rect">
            <a:avLst/>
          </a:prstGeom>
        </p:spPr>
        <p:txBody>
          <a:bodyPr/>
          <a:lstStyle/>
          <a:p>
            <a:endParaRPr lang="en-US" dirty="0"/>
          </a:p>
        </p:txBody>
      </p:sp>
      <p:sp>
        <p:nvSpPr>
          <p:cNvPr id="29" name="Slide Number Placeholder 28"/>
          <p:cNvSpPr>
            <a:spLocks noGrp="1"/>
          </p:cNvSpPr>
          <p:nvPr>
            <p:ph type="sldNum" sz="quarter" idx="12"/>
          </p:nvPr>
        </p:nvSpPr>
        <p:spPr>
          <a:xfrm>
            <a:off x="1216152" y="6355080"/>
            <a:ext cx="1219200" cy="365760"/>
          </a:xfrm>
          <a:prstGeom prst="rect">
            <a:avLst/>
          </a:prstGeom>
        </p:spPr>
        <p:txBody>
          <a:bodyPr/>
          <a:lstStyle/>
          <a:p>
            <a:fld id="{CFA1FF2D-CB1C-D24D-AB31-0C802BE6D0EB}" type="slidenum">
              <a:rPr lang="en-US" smtClean="0"/>
              <a:pPr/>
              <a:t>‹#›</a:t>
            </a:fld>
            <a:endParaRPr lang="en-US" dirty="0"/>
          </a:p>
        </p:txBody>
      </p:sp>
      <p:sp>
        <p:nvSpPr>
          <p:cNvPr id="21" name="Rectangle 20"/>
          <p:cNvSpPr/>
          <p:nvPr/>
        </p:nvSpPr>
        <p:spPr>
          <a:xfrm>
            <a:off x="1107555" y="2984786"/>
            <a:ext cx="7315200" cy="1463040"/>
          </a:xfrm>
          <a:prstGeom prst="rect">
            <a:avLst/>
          </a:prstGeom>
          <a:noFill/>
          <a:ln w="6350" cap="rnd" cmpd="sng" algn="ctr">
            <a:solidFill>
              <a:srgbClr val="00144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3" name="Rectangle 32"/>
          <p:cNvSpPr/>
          <p:nvPr/>
        </p:nvSpPr>
        <p:spPr>
          <a:xfrm>
            <a:off x="1117080" y="4544542"/>
            <a:ext cx="7315200" cy="1463040"/>
          </a:xfrm>
          <a:prstGeom prst="rect">
            <a:avLst/>
          </a:prstGeom>
          <a:noFill/>
          <a:ln w="6350" cap="rnd" cmpd="sng" algn="ctr">
            <a:solidFill>
              <a:srgbClr val="FFE3A6"/>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a:off x="1107555" y="2984786"/>
            <a:ext cx="228600" cy="1463040"/>
          </a:xfrm>
          <a:prstGeom prst="rect">
            <a:avLst/>
          </a:prstGeom>
          <a:solidFill>
            <a:srgbClr val="001446"/>
          </a:solidFill>
          <a:ln w="6350" cap="rnd" cmpd="sng" algn="ctr">
            <a:solidFill>
              <a:srgbClr val="00549F"/>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a:off x="1108454" y="4544542"/>
            <a:ext cx="228600" cy="1463040"/>
          </a:xfrm>
          <a:prstGeom prst="rect">
            <a:avLst/>
          </a:prstGeom>
          <a:solidFill>
            <a:srgbClr val="FFE3A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Isosceles Triangle 10"/>
          <p:cNvSpPr>
            <a:spLocks noChangeAspect="1"/>
          </p:cNvSpPr>
          <p:nvPr userDrawn="1"/>
        </p:nvSpPr>
        <p:spPr>
          <a:xfrm rot="5400000">
            <a:off x="-536079" y="536079"/>
            <a:ext cx="2900958" cy="1828800"/>
          </a:xfrm>
          <a:prstGeom prst="triangle">
            <a:avLst>
              <a:gd name="adj" fmla="val 50000"/>
            </a:avLst>
          </a:prstGeom>
          <a:solidFill>
            <a:srgbClr val="FFE3A6">
              <a:alpha val="20000"/>
            </a:srgbClr>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400800" y="6356350"/>
            <a:ext cx="2289048" cy="365760"/>
          </a:xfrm>
          <a:prstGeom prst="rect">
            <a:avLst/>
          </a:prstGeom>
        </p:spPr>
        <p:txBody>
          <a:bodyPr/>
          <a:lstStyle/>
          <a:p>
            <a:endParaRPr lang="en-US" dirty="0"/>
          </a:p>
        </p:txBody>
      </p:sp>
      <p:sp>
        <p:nvSpPr>
          <p:cNvPr id="5" name="Footer Placeholder 4"/>
          <p:cNvSpPr>
            <a:spLocks noGrp="1"/>
          </p:cNvSpPr>
          <p:nvPr>
            <p:ph type="ftr" sz="quarter" idx="11"/>
          </p:nvPr>
        </p:nvSpPr>
        <p:spPr>
          <a:xfrm>
            <a:off x="2898648" y="6356350"/>
            <a:ext cx="3505200" cy="365760"/>
          </a:xfrm>
          <a:prstGeom prst="rect">
            <a:avLst/>
          </a:prstGeom>
        </p:spPr>
        <p:txBody>
          <a:bodyPr/>
          <a:lstStyle/>
          <a:p>
            <a:endParaRPr lang="en-US" dirty="0"/>
          </a:p>
        </p:txBody>
      </p:sp>
      <p:sp>
        <p:nvSpPr>
          <p:cNvPr id="6" name="Slide Number Placeholder 5"/>
          <p:cNvSpPr>
            <a:spLocks noGrp="1"/>
          </p:cNvSpPr>
          <p:nvPr>
            <p:ph type="sldNum" sz="quarter" idx="12"/>
          </p:nvPr>
        </p:nvSpPr>
        <p:spPr>
          <a:xfrm>
            <a:off x="612648" y="6356350"/>
            <a:ext cx="1981200" cy="365760"/>
          </a:xfrm>
          <a:prstGeom prst="rect">
            <a:avLst/>
          </a:prstGeom>
        </p:spPr>
        <p:txBody>
          <a:bodyPr/>
          <a:lstStyle/>
          <a:p>
            <a:fld id="{CFA1FF2D-CB1C-D24D-AB31-0C802BE6D0E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400800" y="6356350"/>
            <a:ext cx="2289048" cy="365760"/>
          </a:xfrm>
          <a:prstGeom prst="rect">
            <a:avLst/>
          </a:prstGeom>
        </p:spPr>
        <p:txBody>
          <a:bodyPr/>
          <a:lstStyle/>
          <a:p>
            <a:endParaRPr lang="en-US" dirty="0"/>
          </a:p>
        </p:txBody>
      </p:sp>
      <p:sp>
        <p:nvSpPr>
          <p:cNvPr id="5" name="Footer Placeholder 4"/>
          <p:cNvSpPr>
            <a:spLocks noGrp="1"/>
          </p:cNvSpPr>
          <p:nvPr>
            <p:ph type="ftr" sz="quarter" idx="11"/>
          </p:nvPr>
        </p:nvSpPr>
        <p:spPr>
          <a:xfrm>
            <a:off x="2898648" y="6356350"/>
            <a:ext cx="3505200" cy="365760"/>
          </a:xfrm>
          <a:prstGeom prst="rect">
            <a:avLst/>
          </a:prstGeom>
        </p:spPr>
        <p:txBody>
          <a:bodyPr/>
          <a:lstStyle/>
          <a:p>
            <a:endParaRPr lang="en-US" dirty="0"/>
          </a:p>
        </p:txBody>
      </p:sp>
      <p:sp>
        <p:nvSpPr>
          <p:cNvPr id="6" name="Slide Number Placeholder 5"/>
          <p:cNvSpPr>
            <a:spLocks noGrp="1"/>
          </p:cNvSpPr>
          <p:nvPr>
            <p:ph type="sldNum" sz="quarter" idx="12"/>
          </p:nvPr>
        </p:nvSpPr>
        <p:spPr>
          <a:xfrm>
            <a:off x="612648" y="6356350"/>
            <a:ext cx="1981200" cy="365760"/>
          </a:xfrm>
          <a:prstGeom prst="rect">
            <a:avLst/>
          </a:prstGeom>
        </p:spPr>
        <p:txBody>
          <a:bodyPr/>
          <a:lstStyle/>
          <a:p>
            <a:fld id="{CFA1FF2D-CB1C-D24D-AB31-0C802BE6D0EB}" type="slidenum">
              <a:rPr lang="en-US" smtClean="0"/>
              <a:pPr/>
              <a:t>‹#›</a:t>
            </a:fld>
            <a:endParaRPr lang="en-US" dirty="0"/>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D3CB14-8797-7240-A637-B2EEACED1C57}"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D3CB14-8797-7240-A637-B2EEACED1C57}"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D3CB14-8797-7240-A637-B2EEACED1C57}"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D3CB14-8797-7240-A637-B2EEACED1C57}"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D3CB14-8797-7240-A637-B2EEACED1C57}"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D3CB14-8797-7240-A637-B2EEACED1C57}"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D3CB14-8797-7240-A637-B2EEACED1C57}"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D3CB14-8797-7240-A637-B2EEACED1C5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1626"/>
            <a:ext cx="8229600" cy="685800"/>
          </a:xfrm>
        </p:spPr>
        <p:txBody>
          <a:bodyPr>
            <a:noAutofit/>
          </a:bodyPr>
          <a:lstStyle>
            <a:lvl1pPr>
              <a:defRPr b="1">
                <a:solidFill>
                  <a:srgbClr val="00549F"/>
                </a:solidFill>
                <a:latin typeface="Candara" pitchFamily="34" charset="0"/>
              </a:defRPr>
            </a:lvl1pPr>
          </a:lstStyle>
          <a:p>
            <a:r>
              <a:rPr kumimoji="0" lang="en-US" dirty="0"/>
              <a:t>Click to edit Master title style</a:t>
            </a:r>
          </a:p>
        </p:txBody>
      </p:sp>
      <p:sp>
        <p:nvSpPr>
          <p:cNvPr id="8" name="Content Placeholder 7"/>
          <p:cNvSpPr>
            <a:spLocks noGrp="1"/>
          </p:cNvSpPr>
          <p:nvPr>
            <p:ph sz="quarter" idx="1"/>
          </p:nvPr>
        </p:nvSpPr>
        <p:spPr>
          <a:xfrm>
            <a:off x="457200" y="918679"/>
            <a:ext cx="8229600" cy="5674188"/>
          </a:xfrm>
        </p:spPr>
        <p:txBody>
          <a:bodyPr>
            <a:noAutofit/>
          </a:bodyPr>
          <a:lstStyle>
            <a:lvl1pPr>
              <a:defRPr sz="2400">
                <a:latin typeface="Calibri" pitchFamily="34" charset="0"/>
              </a:defRPr>
            </a:lvl1pPr>
            <a:lvl2pPr>
              <a:defRPr sz="2200">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D3CB14-8797-7240-A637-B2EEACED1C57}"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D3CB14-8797-7240-A637-B2EEACED1C57}"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D3CB14-8797-7240-A637-B2EEACED1C57}"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D3CB14-8797-7240-A637-B2EEACED1C57}" type="slidenum">
              <a:rPr lang="en-US" smtClean="0"/>
              <a:pPr/>
              <a:t>‹#›</a:t>
            </a:fld>
            <a:endParaRPr lang="en-US" dirty="0"/>
          </a:p>
        </p:txBody>
      </p:sp>
      <p:sp>
        <p:nvSpPr>
          <p:cNvPr id="6" name="Vertical Title 5"/>
          <p:cNvSpPr>
            <a:spLocks noGrp="1"/>
          </p:cNvSpPr>
          <p:nvPr>
            <p:ph type="title" orient="vert"/>
          </p:nvPr>
        </p:nvSpPr>
        <p:spPr>
          <a:xfrm>
            <a:off x="6629400" y="274638"/>
            <a:ext cx="2057400" cy="5851525"/>
          </a:xfrm>
        </p:spPr>
        <p:txBody>
          <a:bodyPr vert="eaVert"/>
          <a:lstStyle/>
          <a:p>
            <a:r>
              <a:rPr lang="en-US"/>
              <a:t>Click to edit Master 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D3CB14-8797-7240-A637-B2EEACED1C57}"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F1B350-D628-E342-9310-B1357B01F7F6}"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F1B350-D628-E342-9310-B1357B01F7F6}"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F1B350-D628-E342-9310-B1357B01F7F6}" type="slidenum">
              <a:rPr lang="en-US" smtClean="0"/>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F1B350-D628-E342-9310-B1357B01F7F6}" type="slidenum">
              <a:rPr lang="en-US" smtClean="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EF1B350-D628-E342-9310-B1357B01F7F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a:prstGeom prst="rect">
            <a:avLst/>
          </a:prstGeom>
        </p:spPr>
        <p:txBody>
          <a:bodyPr/>
          <a:lstStyle/>
          <a:p>
            <a:endParaRPr lang="en-US" dirty="0"/>
          </a:p>
        </p:txBody>
      </p:sp>
      <p:sp>
        <p:nvSpPr>
          <p:cNvPr id="5" name="Footer Placeholder 4"/>
          <p:cNvSpPr>
            <a:spLocks noGrp="1"/>
          </p:cNvSpPr>
          <p:nvPr>
            <p:ph type="ftr" sz="quarter" idx="11"/>
          </p:nvPr>
        </p:nvSpPr>
        <p:spPr>
          <a:xfrm>
            <a:off x="2898648" y="6355080"/>
            <a:ext cx="3474720" cy="365760"/>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69848" y="6355080"/>
            <a:ext cx="1520952" cy="365760"/>
          </a:xfrm>
          <a:prstGeom prst="rect">
            <a:avLst/>
          </a:prstGeom>
        </p:spPr>
        <p:txBody>
          <a:bodyPr/>
          <a:lstStyle/>
          <a:p>
            <a:fld id="{CFA1FF2D-CB1C-D24D-AB31-0C802BE6D0EB}" type="slidenum">
              <a:rPr lang="en-US" smtClean="0"/>
              <a:pPr/>
              <a:t>‹#›</a:t>
            </a:fld>
            <a:endParaRPr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EF1B350-D628-E342-9310-B1357B01F7F6}"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EF1B350-D628-E342-9310-B1357B01F7F6}" type="slidenum">
              <a:rPr lang="en-US" smtClean="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F1B350-D628-E342-9310-B1357B01F7F6}"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F1B350-D628-E342-9310-B1357B01F7F6}" type="slidenum">
              <a:rPr lang="en-US" smtClean="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F1B350-D628-E342-9310-B1357B01F7F6}"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F1B350-D628-E342-9310-B1357B01F7F6}" type="slidenum">
              <a:rPr lang="en-US" smtClean="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44118F-AAD8-4A46-908A-DE5D22DBF130}" type="slidenum">
              <a:rPr lang="en-US" smtClean="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44118F-AAD8-4A46-908A-DE5D22DBF130}" type="slidenum">
              <a:rPr lang="en-US" smtClean="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44118F-AAD8-4A46-908A-DE5D22DBF130}" type="slidenum">
              <a:rPr lang="en-US" smtClean="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44118F-AAD8-4A46-908A-DE5D22DBF13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a:xfrm>
            <a:off x="6400800" y="6356350"/>
            <a:ext cx="2289048" cy="365760"/>
          </a:xfrm>
          <a:prstGeom prst="rect">
            <a:avLst/>
          </a:prstGeom>
        </p:spPr>
        <p:txBody>
          <a:bodyPr/>
          <a:lstStyle/>
          <a:p>
            <a:endParaRPr lang="en-US" dirty="0"/>
          </a:p>
        </p:txBody>
      </p:sp>
      <p:sp>
        <p:nvSpPr>
          <p:cNvPr id="6" name="Footer Placeholder 5"/>
          <p:cNvSpPr>
            <a:spLocks noGrp="1"/>
          </p:cNvSpPr>
          <p:nvPr>
            <p:ph type="ftr" sz="quarter" idx="11"/>
          </p:nvPr>
        </p:nvSpPr>
        <p:spPr>
          <a:xfrm>
            <a:off x="2898648" y="6356350"/>
            <a:ext cx="3505200" cy="365760"/>
          </a:xfrm>
          <a:prstGeom prst="rect">
            <a:avLst/>
          </a:prstGeom>
        </p:spPr>
        <p:txBody>
          <a:bodyPr/>
          <a:lstStyle/>
          <a:p>
            <a:endParaRPr lang="en-US" dirty="0"/>
          </a:p>
        </p:txBody>
      </p:sp>
      <p:sp>
        <p:nvSpPr>
          <p:cNvPr id="7" name="Slide Number Placeholder 6"/>
          <p:cNvSpPr>
            <a:spLocks noGrp="1"/>
          </p:cNvSpPr>
          <p:nvPr>
            <p:ph type="sldNum" sz="quarter" idx="12"/>
          </p:nvPr>
        </p:nvSpPr>
        <p:spPr>
          <a:xfrm>
            <a:off x="612648" y="6356350"/>
            <a:ext cx="1981200" cy="365760"/>
          </a:xfrm>
          <a:prstGeom prst="rect">
            <a:avLst/>
          </a:prstGeom>
        </p:spPr>
        <p:txBody>
          <a:bodyPr/>
          <a:lstStyle/>
          <a:p>
            <a:fld id="{CFA1FF2D-CB1C-D24D-AB31-0C802BE6D0EB}" type="slidenum">
              <a:rPr lang="en-US" smtClean="0"/>
              <a:pPr/>
              <a:t>‹#›</a:t>
            </a:fld>
            <a:endParaRPr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844118F-AAD8-4A46-908A-DE5D22DBF130}" type="slidenum">
              <a:rPr lang="en-US" smtClean="0"/>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844118F-AAD8-4A46-908A-DE5D22DBF130}" type="slidenum">
              <a:rPr lang="en-US" smtClean="0"/>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844118F-AAD8-4A46-908A-DE5D22DBF130}" type="slidenum">
              <a:rPr lang="en-US" smtClean="0"/>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44118F-AAD8-4A46-908A-DE5D22DBF130}" type="slidenum">
              <a:rPr lang="en-US" smtClean="0"/>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44118F-AAD8-4A46-908A-DE5D22DBF130}" type="slidenum">
              <a:rPr lang="en-US" smtClean="0"/>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44118F-AAD8-4A46-908A-DE5D22DBF130}" type="slidenum">
              <a:rPr lang="en-US" smtClean="0"/>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44118F-AAD8-4A46-908A-DE5D22DBF130}" type="slidenum">
              <a:rPr lang="en-US" smtClean="0"/>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844118F-AAD8-4A46-908A-DE5D22DBF130}" type="slidenum">
              <a:rPr lang="en-US" smtClean="0"/>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0192A9-8A97-884F-BF67-C8189834C91A}" type="slidenum">
              <a:rPr lang="en-US" smtClean="0"/>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0192A9-8A97-884F-BF67-C8189834C91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a:xfrm>
            <a:off x="6400800" y="6356350"/>
            <a:ext cx="2289048" cy="365760"/>
          </a:xfrm>
          <a:prstGeom prst="rect">
            <a:avLst/>
          </a:prstGeom>
        </p:spPr>
        <p:txBody>
          <a:bodyPr/>
          <a:lstStyle/>
          <a:p>
            <a:endParaRPr lang="en-US" dirty="0"/>
          </a:p>
        </p:txBody>
      </p:sp>
      <p:sp>
        <p:nvSpPr>
          <p:cNvPr id="8" name="Footer Placeholder 7"/>
          <p:cNvSpPr>
            <a:spLocks noGrp="1"/>
          </p:cNvSpPr>
          <p:nvPr>
            <p:ph type="ftr" sz="quarter" idx="11"/>
          </p:nvPr>
        </p:nvSpPr>
        <p:spPr>
          <a:xfrm>
            <a:off x="2898648" y="6356350"/>
            <a:ext cx="3505200" cy="365760"/>
          </a:xfrm>
          <a:prstGeom prst="rect">
            <a:avLst/>
          </a:prstGeom>
        </p:spPr>
        <p:txBody>
          <a:bodyPr/>
          <a:lstStyle/>
          <a:p>
            <a:endParaRPr lang="en-US" dirty="0"/>
          </a:p>
        </p:txBody>
      </p:sp>
      <p:sp>
        <p:nvSpPr>
          <p:cNvPr id="9" name="Slide Number Placeholder 8"/>
          <p:cNvSpPr>
            <a:spLocks noGrp="1"/>
          </p:cNvSpPr>
          <p:nvPr>
            <p:ph type="sldNum" sz="quarter" idx="12"/>
          </p:nvPr>
        </p:nvSpPr>
        <p:spPr>
          <a:xfrm>
            <a:off x="612648" y="6356350"/>
            <a:ext cx="1981200" cy="365760"/>
          </a:xfrm>
          <a:prstGeom prst="rect">
            <a:avLst/>
          </a:prstGeom>
        </p:spPr>
        <p:txBody>
          <a:bodyPr/>
          <a:lstStyle/>
          <a:p>
            <a:fld id="{CFA1FF2D-CB1C-D24D-AB31-0C802BE6D0EB}" type="slidenum">
              <a:rPr lang="en-US" smtClean="0"/>
              <a:pPr/>
              <a:t>‹#›</a:t>
            </a:fld>
            <a:endParaRPr lang="en-US" dirty="0"/>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0192A9-8A97-884F-BF67-C8189834C91A}" type="slidenum">
              <a:rPr lang="en-US" smtClean="0"/>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0192A9-8A97-884F-BF67-C8189834C91A}" type="slidenum">
              <a:rPr lang="en-US" smtClean="0"/>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0192A9-8A97-884F-BF67-C8189834C91A}" type="slidenum">
              <a:rPr lang="en-US" smtClean="0"/>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0192A9-8A97-884F-BF67-C8189834C91A}" type="slidenum">
              <a:rPr lang="en-US" smtClean="0"/>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0192A9-8A97-884F-BF67-C8189834C91A}" type="slidenum">
              <a:rPr lang="en-US" smtClean="0"/>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0192A9-8A97-884F-BF67-C8189834C91A}" type="slidenum">
              <a:rPr lang="en-US" smtClean="0"/>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0192A9-8A97-884F-BF67-C8189834C91A}" type="slidenum">
              <a:rPr lang="en-US" smtClean="0"/>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0192A9-8A97-884F-BF67-C8189834C91A}" type="slidenum">
              <a:rPr lang="en-US" smtClean="0"/>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0192A9-8A97-884F-BF67-C8189834C91A}" type="slidenum">
              <a:rPr lang="en-US" smtClean="0"/>
              <a:pPr/>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a:xfrm>
            <a:off x="6400800" y="6356350"/>
            <a:ext cx="2289048" cy="365760"/>
          </a:xfrm>
          <a:prstGeom prst="rect">
            <a:avLst/>
          </a:prstGeom>
        </p:spPr>
        <p:txBody>
          <a:bodyPr/>
          <a:lstStyle/>
          <a:p>
            <a:endParaRPr lang="en-US" dirty="0"/>
          </a:p>
        </p:txBody>
      </p:sp>
      <p:sp>
        <p:nvSpPr>
          <p:cNvPr id="4" name="Footer Placeholder 3"/>
          <p:cNvSpPr>
            <a:spLocks noGrp="1"/>
          </p:cNvSpPr>
          <p:nvPr>
            <p:ph type="ftr" sz="quarter" idx="11"/>
          </p:nvPr>
        </p:nvSpPr>
        <p:spPr>
          <a:xfrm>
            <a:off x="2898648" y="6356350"/>
            <a:ext cx="3505200" cy="365760"/>
          </a:xfrm>
          <a:prstGeom prst="rect">
            <a:avLst/>
          </a:prstGeom>
        </p:spPr>
        <p:txBody>
          <a:bodyPr/>
          <a:lstStyle/>
          <a:p>
            <a:endParaRPr lang="en-US" dirty="0"/>
          </a:p>
        </p:txBody>
      </p:sp>
      <p:sp>
        <p:nvSpPr>
          <p:cNvPr id="5" name="Slide Number Placeholder 4"/>
          <p:cNvSpPr>
            <a:spLocks noGrp="1"/>
          </p:cNvSpPr>
          <p:nvPr>
            <p:ph type="sldNum" sz="quarter" idx="12"/>
          </p:nvPr>
        </p:nvSpPr>
        <p:spPr>
          <a:xfrm>
            <a:off x="612648" y="6356350"/>
            <a:ext cx="1981200" cy="365760"/>
          </a:xfrm>
          <a:prstGeom prst="rect">
            <a:avLst/>
          </a:prstGeom>
        </p:spPr>
        <p:txBody>
          <a:bodyPr/>
          <a:lstStyle/>
          <a:p>
            <a:fld id="{CFA1FF2D-CB1C-D24D-AB31-0C802BE6D0EB}" type="slidenum">
              <a:rPr lang="en-US" smtClean="0"/>
              <a:pPr/>
              <a:t>‹#›</a:t>
            </a:fld>
            <a:endParaRPr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00800" y="6356350"/>
            <a:ext cx="2289048" cy="365760"/>
          </a:xfrm>
          <a:prstGeom prst="rect">
            <a:avLst/>
          </a:prstGeom>
        </p:spPr>
        <p:txBody>
          <a:bodyPr/>
          <a:lstStyle/>
          <a:p>
            <a:endParaRPr lang="en-US" dirty="0"/>
          </a:p>
        </p:txBody>
      </p:sp>
      <p:sp>
        <p:nvSpPr>
          <p:cNvPr id="3" name="Footer Placeholder 2"/>
          <p:cNvSpPr>
            <a:spLocks noGrp="1"/>
          </p:cNvSpPr>
          <p:nvPr>
            <p:ph type="ftr" sz="quarter" idx="11"/>
          </p:nvPr>
        </p:nvSpPr>
        <p:spPr>
          <a:xfrm>
            <a:off x="2898648" y="6356350"/>
            <a:ext cx="3505200" cy="365760"/>
          </a:xfrm>
          <a:prstGeom prst="rect">
            <a:avLst/>
          </a:prstGeom>
        </p:spPr>
        <p:txBody>
          <a:bodyPr/>
          <a:lstStyle/>
          <a:p>
            <a:endParaRPr lang="en-US" dirty="0"/>
          </a:p>
        </p:txBody>
      </p:sp>
      <p:sp>
        <p:nvSpPr>
          <p:cNvPr id="4" name="Slide Number Placeholder 3"/>
          <p:cNvSpPr>
            <a:spLocks noGrp="1"/>
          </p:cNvSpPr>
          <p:nvPr>
            <p:ph type="sldNum" sz="quarter" idx="12"/>
          </p:nvPr>
        </p:nvSpPr>
        <p:spPr>
          <a:xfrm>
            <a:off x="612648" y="6356350"/>
            <a:ext cx="1981200" cy="365760"/>
          </a:xfrm>
          <a:prstGeom prst="rect">
            <a:avLst/>
          </a:prstGeom>
        </p:spPr>
        <p:txBody>
          <a:bodyPr/>
          <a:lstStyle/>
          <a:p>
            <a:fld id="{CFA1FF2D-CB1C-D24D-AB31-0C802BE6D0EB}" type="slidenum">
              <a:rPr lang="en-US" smtClean="0"/>
              <a:pPr/>
              <a:t>‹#›</a:t>
            </a:fld>
            <a:endParaRPr lang="en-US" dirty="0"/>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400800" y="6356350"/>
            <a:ext cx="2289048" cy="365760"/>
          </a:xfrm>
          <a:prstGeom prst="rect">
            <a:avLst/>
          </a:prstGeom>
        </p:spPr>
        <p:txBody>
          <a:bodyPr/>
          <a:lstStyle/>
          <a:p>
            <a:endParaRPr lang="en-US" dirty="0"/>
          </a:p>
        </p:txBody>
      </p:sp>
      <p:sp>
        <p:nvSpPr>
          <p:cNvPr id="6" name="Footer Placeholder 5"/>
          <p:cNvSpPr>
            <a:spLocks noGrp="1"/>
          </p:cNvSpPr>
          <p:nvPr>
            <p:ph type="ftr" sz="quarter" idx="11"/>
          </p:nvPr>
        </p:nvSpPr>
        <p:spPr>
          <a:xfrm>
            <a:off x="2898648" y="6356350"/>
            <a:ext cx="3505200" cy="365760"/>
          </a:xfrm>
          <a:prstGeom prst="rect">
            <a:avLst/>
          </a:prstGeom>
        </p:spPr>
        <p:txBody>
          <a:bodyPr/>
          <a:lstStyle/>
          <a:p>
            <a:endParaRPr lang="en-US" dirty="0"/>
          </a:p>
        </p:txBody>
      </p:sp>
      <p:sp>
        <p:nvSpPr>
          <p:cNvPr id="7" name="Slide Number Placeholder 6"/>
          <p:cNvSpPr>
            <a:spLocks noGrp="1"/>
          </p:cNvSpPr>
          <p:nvPr>
            <p:ph type="sldNum" sz="quarter" idx="12"/>
          </p:nvPr>
        </p:nvSpPr>
        <p:spPr>
          <a:xfrm>
            <a:off x="612648" y="6356350"/>
            <a:ext cx="1981200" cy="365760"/>
          </a:xfrm>
          <a:prstGeom prst="rect">
            <a:avLst/>
          </a:prstGeom>
        </p:spPr>
        <p:txBody>
          <a:bodyPr/>
          <a:lstStyle/>
          <a:p>
            <a:fld id="{CFA1FF2D-CB1C-D24D-AB31-0C802BE6D0EB}" type="slidenum">
              <a:rPr lang="en-US" smtClean="0"/>
              <a:pPr/>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400800" y="6356350"/>
            <a:ext cx="2289048" cy="365760"/>
          </a:xfrm>
          <a:prstGeom prst="rect">
            <a:avLst/>
          </a:prstGeom>
        </p:spPr>
        <p:txBody>
          <a:bodyPr/>
          <a:lstStyle/>
          <a:p>
            <a:endParaRPr lang="en-US" dirty="0"/>
          </a:p>
        </p:txBody>
      </p:sp>
      <p:sp>
        <p:nvSpPr>
          <p:cNvPr id="6" name="Footer Placeholder 5"/>
          <p:cNvSpPr>
            <a:spLocks noGrp="1"/>
          </p:cNvSpPr>
          <p:nvPr>
            <p:ph type="ftr" sz="quarter" idx="11"/>
          </p:nvPr>
        </p:nvSpPr>
        <p:spPr>
          <a:xfrm>
            <a:off x="2898648" y="6356350"/>
            <a:ext cx="3505200" cy="365760"/>
          </a:xfrm>
          <a:prstGeom prst="rect">
            <a:avLst/>
          </a:prstGeom>
        </p:spPr>
        <p:txBody>
          <a:bodyPr/>
          <a:lstStyle/>
          <a:p>
            <a:endParaRPr lang="en-US" dirty="0"/>
          </a:p>
        </p:txBody>
      </p:sp>
      <p:sp>
        <p:nvSpPr>
          <p:cNvPr id="7" name="Slide Number Placeholder 6"/>
          <p:cNvSpPr>
            <a:spLocks noGrp="1"/>
          </p:cNvSpPr>
          <p:nvPr>
            <p:ph type="sldNum" sz="quarter" idx="12"/>
          </p:nvPr>
        </p:nvSpPr>
        <p:spPr>
          <a:xfrm>
            <a:off x="612648" y="6356350"/>
            <a:ext cx="1981200" cy="365760"/>
          </a:xfrm>
          <a:prstGeom prst="rect">
            <a:avLst/>
          </a:prstGeom>
        </p:spPr>
        <p:txBody>
          <a:bodyPr/>
          <a:lstStyle/>
          <a:p>
            <a:fld id="{CFA1FF2D-CB1C-D24D-AB31-0C802BE6D0EB}" type="slidenum">
              <a:rPr lang="en-US" smtClean="0"/>
              <a:pPr/>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29061">
            <a:alpha val="50000"/>
          </a:srgb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11870"/>
            <a:ext cx="8229600" cy="685800"/>
          </a:xfrm>
          <a:prstGeom prst="rect">
            <a:avLst/>
          </a:prstGeom>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918679"/>
            <a:ext cx="8229600" cy="5434496"/>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86036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Isosceles Triangle 9"/>
          <p:cNvSpPr>
            <a:spLocks noChangeAspect="1"/>
          </p:cNvSpPr>
          <p:nvPr/>
        </p:nvSpPr>
        <p:spPr>
          <a:xfrm rot="16200000" flipH="1">
            <a:off x="6772202" y="536079"/>
            <a:ext cx="2900958" cy="1828800"/>
          </a:xfrm>
          <a:prstGeom prst="triangle">
            <a:avLst>
              <a:gd name="adj" fmla="val 50000"/>
            </a:avLst>
          </a:prstGeom>
          <a:solidFill>
            <a:srgbClr val="A29061">
              <a:alpha val="10000"/>
            </a:srgbClr>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userDrawn="1"/>
        </p:nvSpPr>
        <p:spPr>
          <a:xfrm>
            <a:off x="-332" y="6452384"/>
            <a:ext cx="9144000" cy="274320"/>
          </a:xfrm>
          <a:prstGeom prst="rect">
            <a:avLst/>
          </a:prstGeom>
          <a:solidFill>
            <a:srgbClr val="00549A">
              <a:alpha val="30000"/>
            </a:srgbClr>
          </a:solidFill>
          <a:ln>
            <a:solidFill>
              <a:srgbClr val="FFE3A6"/>
            </a:solidFill>
          </a:ln>
          <a:effectLst/>
          <a:scene3d>
            <a:camera prst="orthographicFront" fov="0">
              <a:rot lat="0" lon="0" rev="0"/>
            </a:camera>
            <a:lightRig rig="balanced" dir="t">
              <a:rot lat="0" lon="0" rev="0"/>
            </a:lightRig>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userDrawn="1"/>
        </p:nvSpPr>
        <p:spPr>
          <a:xfrm>
            <a:off x="9649727" y="2212892"/>
            <a:ext cx="184666" cy="369332"/>
          </a:xfrm>
          <a:prstGeom prst="rect">
            <a:avLst/>
          </a:prstGeom>
          <a:noFill/>
        </p:spPr>
        <p:txBody>
          <a:bodyPr wrap="none" rtlCol="0">
            <a:spAutoFit/>
          </a:bodyPr>
          <a:lstStyle/>
          <a:p>
            <a:endParaRPr lang="en-US" dirty="0"/>
          </a:p>
        </p:txBody>
      </p:sp>
      <p:cxnSp>
        <p:nvCxnSpPr>
          <p:cNvPr id="3" name="Straight Connector 2"/>
          <p:cNvCxnSpPr/>
          <p:nvPr userDrawn="1"/>
        </p:nvCxnSpPr>
        <p:spPr>
          <a:xfrm>
            <a:off x="-17252" y="6434800"/>
            <a:ext cx="9144000" cy="0"/>
          </a:xfrm>
          <a:prstGeom prst="line">
            <a:avLst/>
          </a:prstGeom>
          <a:ln>
            <a:solidFill>
              <a:srgbClr val="781214"/>
            </a:solidFill>
          </a:ln>
        </p:spPr>
        <p:style>
          <a:lnRef idx="1">
            <a:schemeClr val="dk1"/>
          </a:lnRef>
          <a:fillRef idx="0">
            <a:schemeClr val="dk1"/>
          </a:fillRef>
          <a:effectRef idx="0">
            <a:schemeClr val="dk1"/>
          </a:effectRef>
          <a:fontRef idx="minor">
            <a:schemeClr val="tx1"/>
          </a:fontRef>
        </p:style>
      </p:cxnSp>
      <p:pic>
        <p:nvPicPr>
          <p:cNvPr id="15" name="Picture 14"/>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8466348" y="6095522"/>
            <a:ext cx="660400" cy="736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3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2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2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1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D3CB14-8797-7240-A637-B2EEACED1C5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1B350-D628-E342-9310-B1357B01F7F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44118F-AAD8-4A46-908A-DE5D22DBF13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192A9-8A97-884F-BF67-C8189834C91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gif"/><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gif"/><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Strain Damage Monitoring in CFRP Composites using Digital Image Correlation </a:t>
            </a:r>
            <a:endParaRPr lang="en-US" dirty="0"/>
          </a:p>
        </p:txBody>
      </p:sp>
      <p:sp>
        <p:nvSpPr>
          <p:cNvPr id="3" name="Subtitle 2"/>
          <p:cNvSpPr>
            <a:spLocks noGrp="1"/>
          </p:cNvSpPr>
          <p:nvPr>
            <p:ph type="subTitle" idx="1"/>
          </p:nvPr>
        </p:nvSpPr>
        <p:spPr>
          <a:xfrm>
            <a:off x="1438161" y="4618257"/>
            <a:ext cx="6858000" cy="1042804"/>
          </a:xfrm>
        </p:spPr>
        <p:txBody>
          <a:bodyPr/>
          <a:lstStyle/>
          <a:p>
            <a:endParaRPr lang="en-US" sz="1600" b="1" dirty="0"/>
          </a:p>
          <a:p>
            <a:r>
              <a:rPr lang="en-US" sz="1800" b="1" dirty="0"/>
              <a:t>Rachael Bradshaw</a:t>
            </a:r>
            <a:r>
              <a:rPr lang="en-US" sz="1800" dirty="0"/>
              <a:t> and </a:t>
            </a:r>
            <a:r>
              <a:rPr lang="en-US" sz="1800" b="1" dirty="0"/>
              <a:t>Dr. Wahyu Lestari, </a:t>
            </a:r>
          </a:p>
          <a:p>
            <a:r>
              <a:rPr lang="en-US" sz="1600" dirty="0"/>
              <a:t>Embry-Riddle Aeronautical University, Prescott, AZ, USA</a:t>
            </a:r>
          </a:p>
        </p:txBody>
      </p:sp>
      <p:sp>
        <p:nvSpPr>
          <p:cNvPr id="4" name="TextBox 3"/>
          <p:cNvSpPr txBox="1"/>
          <p:nvPr/>
        </p:nvSpPr>
        <p:spPr>
          <a:xfrm>
            <a:off x="6277506" y="206377"/>
            <a:ext cx="2672270" cy="584775"/>
          </a:xfrm>
          <a:prstGeom prst="rect">
            <a:avLst/>
          </a:prstGeom>
          <a:noFill/>
        </p:spPr>
        <p:txBody>
          <a:bodyPr wrap="none" rtlCol="0">
            <a:spAutoFit/>
          </a:bodyPr>
          <a:lstStyle/>
          <a:p>
            <a:pPr algn="r"/>
            <a:r>
              <a:rPr lang="en-US" b="1" dirty="0">
                <a:solidFill>
                  <a:srgbClr val="001446"/>
                </a:solidFill>
              </a:rPr>
              <a:t>NCUR 2018 </a:t>
            </a:r>
          </a:p>
          <a:p>
            <a:pPr algn="r"/>
            <a:r>
              <a:rPr lang="fr-FR" sz="1400" dirty="0">
                <a:solidFill>
                  <a:srgbClr val="001446"/>
                </a:solidFill>
                <a:latin typeface="Arial" pitchFamily="34" charset="0"/>
                <a:cs typeface="Arial" pitchFamily="34" charset="0"/>
              </a:rPr>
              <a:t>Edmond, OK -  April 4 - 7, 2018</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6409059" y="6236595"/>
            <a:ext cx="2009775"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936967"/>
            <a:ext cx="8229600" cy="5674188"/>
          </a:xfrm>
        </p:spPr>
        <p:txBody>
          <a:bodyPr/>
          <a:lstStyle/>
          <a:p>
            <a:pPr>
              <a:spcAft>
                <a:spcPts val="600"/>
              </a:spcAft>
            </a:pPr>
            <a:r>
              <a:rPr lang="en-US" dirty="0"/>
              <a:t>Capability of DIC technique has been validated</a:t>
            </a:r>
          </a:p>
          <a:p>
            <a:pPr lvl="1">
              <a:spcAft>
                <a:spcPts val="600"/>
              </a:spcAft>
            </a:pPr>
            <a:r>
              <a:rPr lang="en-US" dirty="0"/>
              <a:t>Can predict failure in pre-damaged samples</a:t>
            </a:r>
          </a:p>
          <a:p>
            <a:pPr lvl="1">
              <a:spcAft>
                <a:spcPts val="600"/>
              </a:spcAft>
            </a:pPr>
            <a:r>
              <a:rPr lang="en-US" dirty="0"/>
              <a:t>Unpredictable without strain analysis</a:t>
            </a:r>
          </a:p>
          <a:p>
            <a:pPr>
              <a:spcAft>
                <a:spcPts val="600"/>
              </a:spcAft>
            </a:pPr>
            <a:r>
              <a:rPr lang="en-US" dirty="0"/>
              <a:t>Establish better understanding of failure mechanisms</a:t>
            </a:r>
          </a:p>
          <a:p>
            <a:r>
              <a:rPr lang="en-US" dirty="0"/>
              <a:t>Future works:</a:t>
            </a:r>
          </a:p>
          <a:p>
            <a:pPr lvl="1"/>
            <a:r>
              <a:rPr lang="en-US" dirty="0"/>
              <a:t>Investigate the limitations of DIC method</a:t>
            </a:r>
          </a:p>
          <a:p>
            <a:pPr lvl="1"/>
            <a:r>
              <a:rPr lang="en-US" dirty="0"/>
              <a:t>Expand knowledge of composites into more fields</a:t>
            </a:r>
          </a:p>
          <a:p>
            <a:endParaRPr lang="en-US" dirty="0"/>
          </a:p>
          <a:p>
            <a:endParaRPr lang="en-US" dirty="0"/>
          </a:p>
          <a:p>
            <a:pPr lvl="2"/>
            <a:endParaRPr lang="en-US" sz="1200" dirty="0"/>
          </a:p>
        </p:txBody>
      </p:sp>
      <p:pic>
        <p:nvPicPr>
          <p:cNvPr id="4" name="Picture 3">
            <a:extLst>
              <a:ext uri="{FF2B5EF4-FFF2-40B4-BE49-F238E27FC236}">
                <a16:creationId xmlns:a16="http://schemas.microsoft.com/office/drawing/2014/main" id="{89B2B3FB-1160-4D66-A688-BE5253F0987A}"/>
              </a:ext>
            </a:extLst>
          </p:cNvPr>
          <p:cNvPicPr>
            <a:picLocks noChangeAspect="1"/>
          </p:cNvPicPr>
          <p:nvPr/>
        </p:nvPicPr>
        <p:blipFill rotWithShape="1">
          <a:blip r:embed="rId3"/>
          <a:srcRect l="14766" t="20543" r="27931" b="38889"/>
          <a:stretch/>
        </p:blipFill>
        <p:spPr>
          <a:xfrm>
            <a:off x="2745799" y="4441821"/>
            <a:ext cx="3652402" cy="1971321"/>
          </a:xfrm>
          <a:prstGeom prst="rect">
            <a:avLst/>
          </a:prstGeom>
        </p:spPr>
      </p:pic>
    </p:spTree>
    <p:extLst>
      <p:ext uri="{BB962C8B-B14F-4D97-AF65-F5344CB8AC3E}">
        <p14:creationId xmlns:p14="http://schemas.microsoft.com/office/powerpoint/2010/main" val="4017499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80"/>
            <a:ext cx="8229600" cy="685800"/>
          </a:xfrm>
        </p:spPr>
        <p:txBody>
          <a:bodyPr/>
          <a:lstStyle/>
          <a:p>
            <a:r>
              <a:rPr lang="en-US" dirty="0"/>
              <a:t>Note on DIC</a:t>
            </a:r>
          </a:p>
        </p:txBody>
      </p:sp>
      <p:sp>
        <p:nvSpPr>
          <p:cNvPr id="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937" y="1966481"/>
            <a:ext cx="4039518" cy="2743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975" y="1966481"/>
            <a:ext cx="4090026" cy="2743200"/>
          </a:xfrm>
          <a:prstGeom prst="rect">
            <a:avLst/>
          </a:prstGeom>
        </p:spPr>
      </p:pic>
      <p:sp>
        <p:nvSpPr>
          <p:cNvPr id="10" name="Content Placeholder 4"/>
          <p:cNvSpPr txBox="1">
            <a:spLocks/>
          </p:cNvSpPr>
          <p:nvPr/>
        </p:nvSpPr>
        <p:spPr>
          <a:xfrm>
            <a:off x="725168" y="2444569"/>
            <a:ext cx="771365" cy="338554"/>
          </a:xfrm>
          <a:prstGeom prst="rect">
            <a:avLst/>
          </a:prstGeom>
        </p:spPr>
        <p:txBody>
          <a:bodyPr vert="horz" wrap="none">
            <a:sp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tx1"/>
                </a:solidFill>
                <a:latin typeface="Calibri" pitchFamily="34" charset="0"/>
                <a:ea typeface="+mn-ea"/>
                <a:cs typeface="+mn-cs"/>
              </a:defRPr>
            </a:lvl1pPr>
            <a:lvl2pPr marL="548640" indent="-274320" algn="l" rtl="0" eaLnBrk="1" latinLnBrk="0" hangingPunct="1">
              <a:spcBef>
                <a:spcPts val="300"/>
              </a:spcBef>
              <a:buClr>
                <a:schemeClr val="accent2"/>
              </a:buClr>
              <a:buSzPct val="76000"/>
              <a:buFont typeface="Wingdings 3"/>
              <a:buChar char=""/>
              <a:defRPr kumimoji="0" sz="2200" kern="1200">
                <a:solidFill>
                  <a:schemeClr val="tx2"/>
                </a:solidFill>
                <a:latin typeface="Calibri" pitchFamily="34" charset="0"/>
                <a:ea typeface="+mn-ea"/>
                <a:cs typeface="+mn-cs"/>
              </a:defRPr>
            </a:lvl2pPr>
            <a:lvl3pPr marL="822960" indent="-228600" algn="l" rtl="0" eaLnBrk="1" latinLnBrk="0" hangingPunct="1">
              <a:spcBef>
                <a:spcPts val="200"/>
              </a:spcBef>
              <a:buClr>
                <a:schemeClr val="bg1">
                  <a:shade val="50000"/>
                </a:schemeClr>
              </a:buClr>
              <a:buSzPct val="76000"/>
              <a:buFont typeface="Wingdings 3"/>
              <a:buChar char=""/>
              <a:defRPr kumimoji="0" sz="2000" kern="1200">
                <a:solidFill>
                  <a:schemeClr val="tx1"/>
                </a:solidFill>
                <a:latin typeface="Calibri" pitchFamily="34" charset="0"/>
                <a:ea typeface="+mn-ea"/>
                <a:cs typeface="+mn-cs"/>
              </a:defRPr>
            </a:lvl3pPr>
            <a:lvl4pPr marL="1097280" indent="-228600" algn="l" rtl="0" eaLnBrk="1" latinLnBrk="0" hangingPunct="1">
              <a:spcBef>
                <a:spcPts val="200"/>
              </a:spcBef>
              <a:buClr>
                <a:schemeClr val="accent2">
                  <a:shade val="75000"/>
                </a:schemeClr>
              </a:buClr>
              <a:buSzPct val="70000"/>
              <a:buFont typeface="Wingdings"/>
              <a:buChar char=""/>
              <a:defRPr kumimoji="0" sz="1800" kern="1200">
                <a:solidFill>
                  <a:schemeClr val="tx1"/>
                </a:solidFill>
                <a:latin typeface="Calibri" pitchFamily="34" charset="0"/>
                <a:ea typeface="+mn-ea"/>
                <a:cs typeface="+mn-cs"/>
              </a:defRPr>
            </a:lvl4pPr>
            <a:lvl5pPr marL="1371600" indent="-228600" algn="l" rtl="0" eaLnBrk="1" latinLnBrk="0" hangingPunct="1">
              <a:spcBef>
                <a:spcPts val="100"/>
              </a:spcBef>
              <a:buClr>
                <a:schemeClr val="accent2"/>
              </a:buClr>
              <a:buSzPct val="70000"/>
              <a:buFont typeface="Wingdings"/>
              <a:buChar char=""/>
              <a:defRPr kumimoji="0" sz="1600" kern="1200">
                <a:solidFill>
                  <a:schemeClr val="tx1"/>
                </a:solidFill>
                <a:latin typeface="Calibri"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buFont typeface="Wingdings 3"/>
              <a:buNone/>
            </a:pPr>
            <a:r>
              <a:rPr lang="en-US" sz="1600" i="1" dirty="0">
                <a:solidFill>
                  <a:schemeClr val="tx1">
                    <a:lumMod val="75000"/>
                    <a:lumOff val="25000"/>
                  </a:schemeClr>
                </a:solidFill>
                <a:latin typeface="Candara" charset="0"/>
                <a:ea typeface="Candara" charset="0"/>
                <a:cs typeface="Candara" charset="0"/>
              </a:rPr>
              <a:t>CPB-09</a:t>
            </a:r>
            <a:endParaRPr lang="en-US" sz="1600" dirty="0">
              <a:solidFill>
                <a:schemeClr val="tx1">
                  <a:lumMod val="75000"/>
                  <a:lumOff val="25000"/>
                </a:schemeClr>
              </a:solidFill>
              <a:latin typeface="Candara" charset="0"/>
              <a:ea typeface="Candara" charset="0"/>
              <a:cs typeface="Candara" charset="0"/>
            </a:endParaRPr>
          </a:p>
        </p:txBody>
      </p:sp>
      <p:sp>
        <p:nvSpPr>
          <p:cNvPr id="11" name="Content Placeholder 4"/>
          <p:cNvSpPr txBox="1">
            <a:spLocks/>
          </p:cNvSpPr>
          <p:nvPr/>
        </p:nvSpPr>
        <p:spPr>
          <a:xfrm>
            <a:off x="5287906" y="2480079"/>
            <a:ext cx="736099" cy="338554"/>
          </a:xfrm>
          <a:prstGeom prst="rect">
            <a:avLst/>
          </a:prstGeom>
        </p:spPr>
        <p:txBody>
          <a:bodyPr vert="horz" wrap="none">
            <a:spAutoFit/>
          </a:bodyPr>
          <a:lstStyle>
            <a:lvl1pPr marL="274320" indent="-274320" algn="l" rtl="0" eaLnBrk="1" latinLnBrk="0" hangingPunct="1">
              <a:spcBef>
                <a:spcPts val="600"/>
              </a:spcBef>
              <a:buClr>
                <a:schemeClr val="accent1"/>
              </a:buClr>
              <a:buSzPct val="76000"/>
              <a:buFont typeface="Wingdings 3"/>
              <a:buChar char=""/>
              <a:defRPr kumimoji="0" sz="2400" kern="1200">
                <a:solidFill>
                  <a:schemeClr val="tx1"/>
                </a:solidFill>
                <a:latin typeface="Calibri" pitchFamily="34" charset="0"/>
                <a:ea typeface="+mn-ea"/>
                <a:cs typeface="+mn-cs"/>
              </a:defRPr>
            </a:lvl1pPr>
            <a:lvl2pPr marL="548640" indent="-274320" algn="l" rtl="0" eaLnBrk="1" latinLnBrk="0" hangingPunct="1">
              <a:spcBef>
                <a:spcPts val="300"/>
              </a:spcBef>
              <a:buClr>
                <a:schemeClr val="accent2"/>
              </a:buClr>
              <a:buSzPct val="76000"/>
              <a:buFont typeface="Wingdings 3"/>
              <a:buChar char=""/>
              <a:defRPr kumimoji="0" sz="2200" kern="1200">
                <a:solidFill>
                  <a:schemeClr val="tx2"/>
                </a:solidFill>
                <a:latin typeface="Calibri" pitchFamily="34" charset="0"/>
                <a:ea typeface="+mn-ea"/>
                <a:cs typeface="+mn-cs"/>
              </a:defRPr>
            </a:lvl2pPr>
            <a:lvl3pPr marL="822960" indent="-228600" algn="l" rtl="0" eaLnBrk="1" latinLnBrk="0" hangingPunct="1">
              <a:spcBef>
                <a:spcPts val="200"/>
              </a:spcBef>
              <a:buClr>
                <a:schemeClr val="bg1">
                  <a:shade val="50000"/>
                </a:schemeClr>
              </a:buClr>
              <a:buSzPct val="76000"/>
              <a:buFont typeface="Wingdings 3"/>
              <a:buChar char=""/>
              <a:defRPr kumimoji="0" sz="2000" kern="1200">
                <a:solidFill>
                  <a:schemeClr val="tx1"/>
                </a:solidFill>
                <a:latin typeface="Calibri" pitchFamily="34" charset="0"/>
                <a:ea typeface="+mn-ea"/>
                <a:cs typeface="+mn-cs"/>
              </a:defRPr>
            </a:lvl3pPr>
            <a:lvl4pPr marL="1097280" indent="-228600" algn="l" rtl="0" eaLnBrk="1" latinLnBrk="0" hangingPunct="1">
              <a:spcBef>
                <a:spcPts val="200"/>
              </a:spcBef>
              <a:buClr>
                <a:schemeClr val="accent2">
                  <a:shade val="75000"/>
                </a:schemeClr>
              </a:buClr>
              <a:buSzPct val="70000"/>
              <a:buFont typeface="Wingdings"/>
              <a:buChar char=""/>
              <a:defRPr kumimoji="0" sz="1800" kern="1200">
                <a:solidFill>
                  <a:schemeClr val="tx1"/>
                </a:solidFill>
                <a:latin typeface="Calibri" pitchFamily="34" charset="0"/>
                <a:ea typeface="+mn-ea"/>
                <a:cs typeface="+mn-cs"/>
              </a:defRPr>
            </a:lvl4pPr>
            <a:lvl5pPr marL="1371600" indent="-228600" algn="l" rtl="0" eaLnBrk="1" latinLnBrk="0" hangingPunct="1">
              <a:spcBef>
                <a:spcPts val="100"/>
              </a:spcBef>
              <a:buClr>
                <a:schemeClr val="accent2"/>
              </a:buClr>
              <a:buSzPct val="70000"/>
              <a:buFont typeface="Wingdings"/>
              <a:buChar char=""/>
              <a:defRPr kumimoji="0" sz="1600" kern="1200">
                <a:solidFill>
                  <a:schemeClr val="tx1"/>
                </a:solidFill>
                <a:latin typeface="Calibri"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buFont typeface="Wingdings 3"/>
              <a:buNone/>
            </a:pPr>
            <a:r>
              <a:rPr lang="en-US" sz="1600" i="1" dirty="0">
                <a:solidFill>
                  <a:schemeClr val="tx1">
                    <a:lumMod val="75000"/>
                    <a:lumOff val="25000"/>
                  </a:schemeClr>
                </a:solidFill>
                <a:latin typeface="Candara" charset="0"/>
                <a:ea typeface="Candara" charset="0"/>
                <a:cs typeface="Candara" charset="0"/>
              </a:rPr>
              <a:t>CPB-10</a:t>
            </a:r>
            <a:endParaRPr lang="en-US" sz="1600" dirty="0">
              <a:solidFill>
                <a:schemeClr val="tx1">
                  <a:lumMod val="75000"/>
                  <a:lumOff val="25000"/>
                </a:schemeClr>
              </a:solidFill>
              <a:latin typeface="Candara" charset="0"/>
              <a:ea typeface="Candara" charset="0"/>
              <a:cs typeface="Candara" charset="0"/>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62854" r="10606"/>
          <a:stretch/>
        </p:blipFill>
        <p:spPr>
          <a:xfrm>
            <a:off x="2913642" y="1013691"/>
            <a:ext cx="910085" cy="4572000"/>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37649" r="42041"/>
          <a:stretch/>
        </p:blipFill>
        <p:spPr>
          <a:xfrm>
            <a:off x="7488184" y="1013691"/>
            <a:ext cx="696426" cy="4572000"/>
          </a:xfrm>
          <a:prstGeom prst="rect">
            <a:avLst/>
          </a:prstGeom>
        </p:spPr>
      </p:pic>
      <p:sp>
        <p:nvSpPr>
          <p:cNvPr id="13" name="TextBox 12">
            <a:extLst>
              <a:ext uri="{FF2B5EF4-FFF2-40B4-BE49-F238E27FC236}">
                <a16:creationId xmlns:a16="http://schemas.microsoft.com/office/drawing/2014/main" id="{1FD0F329-1C60-405B-B0B8-A7CA68745DD5}"/>
              </a:ext>
            </a:extLst>
          </p:cNvPr>
          <p:cNvSpPr txBox="1"/>
          <p:nvPr/>
        </p:nvSpPr>
        <p:spPr>
          <a:xfrm>
            <a:off x="5369512" y="5028489"/>
            <a:ext cx="1647570" cy="400110"/>
          </a:xfrm>
          <a:prstGeom prst="rect">
            <a:avLst/>
          </a:prstGeom>
          <a:noFill/>
        </p:spPr>
        <p:txBody>
          <a:bodyPr wrap="square" lIns="9144" rIns="9144" rtlCol="0">
            <a:spAutoFit/>
          </a:bodyPr>
          <a:lstStyle/>
          <a:p>
            <a:r>
              <a:rPr lang="en-US" sz="2000" dirty="0">
                <a:latin typeface="Calibri"/>
                <a:cs typeface="Calibri"/>
              </a:rPr>
              <a:t>Speckle Sizing</a:t>
            </a:r>
          </a:p>
        </p:txBody>
      </p:sp>
      <p:sp>
        <p:nvSpPr>
          <p:cNvPr id="15" name="TextBox 14">
            <a:extLst>
              <a:ext uri="{FF2B5EF4-FFF2-40B4-BE49-F238E27FC236}">
                <a16:creationId xmlns:a16="http://schemas.microsoft.com/office/drawing/2014/main" id="{78729DA2-3886-4110-BA83-93D90562ED0A}"/>
              </a:ext>
            </a:extLst>
          </p:cNvPr>
          <p:cNvSpPr txBox="1"/>
          <p:nvPr/>
        </p:nvSpPr>
        <p:spPr>
          <a:xfrm>
            <a:off x="452063" y="5028489"/>
            <a:ext cx="2193706" cy="400110"/>
          </a:xfrm>
          <a:prstGeom prst="rect">
            <a:avLst/>
          </a:prstGeom>
          <a:noFill/>
        </p:spPr>
        <p:txBody>
          <a:bodyPr wrap="square" lIns="9144" rIns="9144" rtlCol="0">
            <a:spAutoFit/>
          </a:bodyPr>
          <a:lstStyle/>
          <a:p>
            <a:r>
              <a:rPr lang="en-US" sz="2000" dirty="0">
                <a:latin typeface="Calibri"/>
                <a:cs typeface="Calibri"/>
              </a:rPr>
              <a:t>Alignment Issue</a:t>
            </a:r>
          </a:p>
        </p:txBody>
      </p:sp>
    </p:spTree>
    <p:extLst>
      <p:ext uri="{BB962C8B-B14F-4D97-AF65-F5344CB8AC3E}">
        <p14:creationId xmlns:p14="http://schemas.microsoft.com/office/powerpoint/2010/main" val="2478220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&amp; Sample Preparation (cont.)</a:t>
            </a:r>
          </a:p>
        </p:txBody>
      </p:sp>
      <p:sp>
        <p:nvSpPr>
          <p:cNvPr id="3" name="Content Placeholder 2"/>
          <p:cNvSpPr>
            <a:spLocks noGrp="1"/>
          </p:cNvSpPr>
          <p:nvPr>
            <p:ph sz="quarter" idx="1"/>
          </p:nvPr>
        </p:nvSpPr>
        <p:spPr/>
        <p:txBody>
          <a:bodyPr/>
          <a:lstStyle/>
          <a:p>
            <a:r>
              <a:rPr lang="en-US" sz="1000" dirty="0"/>
              <a:t>Composite Strip Fabrication</a:t>
            </a:r>
          </a:p>
          <a:p>
            <a:pPr lvl="0"/>
            <a:r>
              <a:rPr lang="en-US" sz="1000" dirty="0"/>
              <a:t>Wet Lay-up</a:t>
            </a:r>
          </a:p>
          <a:p>
            <a:pPr lvl="1"/>
            <a:r>
              <a:rPr lang="en-US" sz="1000" dirty="0"/>
              <a:t>Cut 8 pieces of carbon fiber with dimensions of 30.5 cm x 25.4 cm</a:t>
            </a:r>
          </a:p>
          <a:p>
            <a:pPr lvl="2"/>
            <a:r>
              <a:rPr lang="en-US" sz="1000" dirty="0"/>
              <a:t>For unidirectional samples, the 30.5 cm section must be along direction of fibers</a:t>
            </a:r>
          </a:p>
          <a:p>
            <a:pPr lvl="1"/>
            <a:r>
              <a:rPr lang="en-US" sz="1000" dirty="0"/>
              <a:t>Place sheet of release film on a flat surface</a:t>
            </a:r>
          </a:p>
          <a:p>
            <a:pPr lvl="1"/>
            <a:r>
              <a:rPr lang="en-US" sz="1000" dirty="0"/>
              <a:t>Apply thin layer of epoxy to release film</a:t>
            </a:r>
          </a:p>
          <a:p>
            <a:pPr lvl="1"/>
            <a:r>
              <a:rPr lang="en-US" sz="1000" dirty="0"/>
              <a:t>Place 1 layer of carbon fiber on top of layer of epoxy</a:t>
            </a:r>
          </a:p>
          <a:p>
            <a:pPr lvl="1"/>
            <a:r>
              <a:rPr lang="en-US" sz="1000" dirty="0"/>
              <a:t>Use a paintbrush to push the carbon fiber into the epoxy</a:t>
            </a:r>
          </a:p>
          <a:p>
            <a:pPr lvl="1"/>
            <a:r>
              <a:rPr lang="en-US" sz="1000" dirty="0"/>
              <a:t>Apply another thin layer of epoxy on top of carbon fiber sheet</a:t>
            </a:r>
          </a:p>
          <a:p>
            <a:pPr lvl="1"/>
            <a:r>
              <a:rPr lang="en-US" sz="1000" dirty="0"/>
              <a:t>Repeat steps 4 – 6 for all 8 layers of carbon fiber</a:t>
            </a:r>
          </a:p>
          <a:p>
            <a:pPr lvl="1"/>
            <a:r>
              <a:rPr lang="en-US" sz="1000" dirty="0"/>
              <a:t>Apply a thin layer of epoxy on top of the final layer of carbon fiber</a:t>
            </a:r>
          </a:p>
          <a:p>
            <a:pPr lvl="0"/>
            <a:r>
              <a:rPr lang="en-US" sz="1000" dirty="0"/>
              <a:t>Curing Process</a:t>
            </a:r>
          </a:p>
          <a:p>
            <a:pPr lvl="1"/>
            <a:r>
              <a:rPr lang="en-US" sz="1000" dirty="0"/>
              <a:t>Place breather cloth around perimeter of the wet composite sheet</a:t>
            </a:r>
          </a:p>
          <a:p>
            <a:pPr lvl="1"/>
            <a:r>
              <a:rPr lang="en-US" sz="1000" dirty="0"/>
              <a:t>Place seal tape outside of breather cloth</a:t>
            </a:r>
          </a:p>
          <a:p>
            <a:pPr lvl="1"/>
            <a:r>
              <a:rPr lang="en-US" sz="1000" dirty="0"/>
              <a:t>Cover sample by bonding a sheet of release film to the seal tape</a:t>
            </a:r>
          </a:p>
          <a:p>
            <a:pPr lvl="1"/>
            <a:r>
              <a:rPr lang="en-US" sz="1000" dirty="0"/>
              <a:t>Apply vacuum ensuring the top layer of release film is pulled against the sheet evenly</a:t>
            </a:r>
          </a:p>
          <a:p>
            <a:pPr lvl="1"/>
            <a:r>
              <a:rPr lang="en-US" sz="1000" dirty="0"/>
              <a:t>Place the sheet, with vacuum still applied, in industrial oven</a:t>
            </a:r>
          </a:p>
          <a:p>
            <a:pPr lvl="1"/>
            <a:r>
              <a:rPr lang="en-US" sz="1000" dirty="0"/>
              <a:t>Run the oven using the following heating process:</a:t>
            </a:r>
          </a:p>
          <a:p>
            <a:pPr lvl="2"/>
            <a:r>
              <a:rPr lang="en-US" sz="1000" dirty="0"/>
              <a:t>80 </a:t>
            </a:r>
            <a:r>
              <a:rPr lang="en-US" sz="1000" baseline="30000" dirty="0"/>
              <a:t>o</a:t>
            </a:r>
            <a:r>
              <a:rPr lang="en-US" sz="1000" dirty="0"/>
              <a:t>F for 5 Hours</a:t>
            </a:r>
          </a:p>
          <a:p>
            <a:pPr lvl="2"/>
            <a:r>
              <a:rPr lang="en-US" sz="1000" dirty="0"/>
              <a:t>180 </a:t>
            </a:r>
            <a:r>
              <a:rPr lang="en-US" sz="1000" baseline="30000" dirty="0"/>
              <a:t>o</a:t>
            </a:r>
            <a:r>
              <a:rPr lang="en-US" sz="1000" dirty="0"/>
              <a:t>F for 8 Hours</a:t>
            </a:r>
          </a:p>
          <a:p>
            <a:pPr lvl="2"/>
            <a:r>
              <a:rPr lang="en-US" sz="1000" dirty="0"/>
              <a:t>Cool to room temperature</a:t>
            </a:r>
          </a:p>
          <a:p>
            <a:pPr lvl="1"/>
            <a:r>
              <a:rPr lang="en-US" sz="1000" dirty="0"/>
              <a:t>Remove vacuum and release film</a:t>
            </a:r>
          </a:p>
          <a:p>
            <a:pPr lvl="0"/>
            <a:r>
              <a:rPr lang="en-US" sz="1000" dirty="0"/>
              <a:t>Final fabrication process</a:t>
            </a:r>
          </a:p>
          <a:p>
            <a:pPr lvl="1"/>
            <a:r>
              <a:rPr lang="en-US" sz="1000" dirty="0"/>
              <a:t>Cut 4 strips of material to be used for grip tabs at 30.5 cm long and 2.54 cm wide</a:t>
            </a:r>
          </a:p>
          <a:p>
            <a:pPr lvl="1"/>
            <a:r>
              <a:rPr lang="en-US" sz="1000" dirty="0"/>
              <a:t>Use a belt sander to cut away material to leave a 45</a:t>
            </a:r>
            <a:r>
              <a:rPr lang="en-US" sz="1000" baseline="30000" dirty="0"/>
              <a:t>o</a:t>
            </a:r>
            <a:r>
              <a:rPr lang="en-US" sz="1000" dirty="0"/>
              <a:t> angle on one edge of the grip</a:t>
            </a:r>
          </a:p>
          <a:p>
            <a:pPr lvl="1"/>
            <a:r>
              <a:rPr lang="en-US" sz="1000" dirty="0"/>
              <a:t>Use epoxy to bond grip material to all 4 long edges of previously fabricated composite sheet</a:t>
            </a:r>
          </a:p>
          <a:p>
            <a:pPr lvl="1"/>
            <a:r>
              <a:rPr lang="en-US" sz="1000" dirty="0"/>
              <a:t>Allow at least 24 hours to fully cure</a:t>
            </a:r>
          </a:p>
          <a:p>
            <a:pPr lvl="1"/>
            <a:r>
              <a:rPr lang="en-US" sz="1000" dirty="0"/>
              <a:t>Use wet-tile saw to cut the sheet into strips 10” long and 1” wide</a:t>
            </a:r>
          </a:p>
          <a:p>
            <a:endParaRPr lang="en-US" sz="1000" dirty="0"/>
          </a:p>
        </p:txBody>
      </p:sp>
    </p:spTree>
    <p:extLst>
      <p:ext uri="{BB962C8B-B14F-4D97-AF65-F5344CB8AC3E}">
        <p14:creationId xmlns:p14="http://schemas.microsoft.com/office/powerpoint/2010/main" val="1539783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Materials &amp; Sample Preparation (cont.)</a:t>
            </a:r>
          </a:p>
        </p:txBody>
      </p:sp>
      <p:sp>
        <p:nvSpPr>
          <p:cNvPr id="3" name="Content Placeholder 2"/>
          <p:cNvSpPr>
            <a:spLocks noGrp="1"/>
          </p:cNvSpPr>
          <p:nvPr>
            <p:ph sz="quarter" idx="1"/>
          </p:nvPr>
        </p:nvSpPr>
        <p:spPr/>
        <p:txBody>
          <a:bodyPr/>
          <a:lstStyle/>
          <a:p>
            <a:r>
              <a:rPr lang="en-US" dirty="0"/>
              <a:t>Electrode Attachment</a:t>
            </a:r>
          </a:p>
          <a:p>
            <a:pPr lvl="0"/>
            <a:endParaRPr lang="en-US" sz="2400" dirty="0"/>
          </a:p>
          <a:p>
            <a:pPr lvl="0"/>
            <a:r>
              <a:rPr lang="en-US" dirty="0"/>
              <a:t>Paint Speckle Pattern </a:t>
            </a:r>
          </a:p>
          <a:p>
            <a:pPr lvl="1"/>
            <a:r>
              <a:rPr lang="en-US" sz="2400" dirty="0"/>
              <a:t>Apply 4 coats of base color using spray paint at 15 minute intervals</a:t>
            </a:r>
          </a:p>
          <a:p>
            <a:pPr lvl="1"/>
            <a:r>
              <a:rPr lang="en-US" sz="2400" dirty="0"/>
              <a:t>Hold can of spray  paint roughly 45 cm from surface</a:t>
            </a:r>
          </a:p>
          <a:p>
            <a:pPr lvl="1"/>
            <a:r>
              <a:rPr lang="en-US" sz="2400" dirty="0"/>
              <a:t>Depress nozzle of spray can and quickly move over the surface of the sample to apply a light mist of paint</a:t>
            </a:r>
          </a:p>
          <a:p>
            <a:pPr lvl="1"/>
            <a:r>
              <a:rPr lang="en-US" sz="2400" dirty="0"/>
              <a:t>Repeat above step 3 to 4 times to achieve a constant speckle pattern</a:t>
            </a:r>
            <a:endParaRPr lang="en-US" dirty="0"/>
          </a:p>
          <a:p>
            <a:endParaRPr lang="en-US" dirty="0"/>
          </a:p>
        </p:txBody>
      </p:sp>
    </p:spTree>
    <p:extLst>
      <p:ext uri="{BB962C8B-B14F-4D97-AF65-F5344CB8AC3E}">
        <p14:creationId xmlns:p14="http://schemas.microsoft.com/office/powerpoint/2010/main" val="1957220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noRot="1" noChangeArrowheads="1"/>
          </p:cNvSpPr>
          <p:nvPr>
            <p:ph type="title"/>
          </p:nvPr>
        </p:nvSpPr>
        <p:spPr/>
        <p:txBody>
          <a:bodyPr/>
          <a:lstStyle/>
          <a:p>
            <a:pPr eaLnBrk="1" hangingPunct="1">
              <a:defRPr/>
            </a:pPr>
            <a:r>
              <a:rPr lang="en-US" dirty="0">
                <a:solidFill>
                  <a:schemeClr val="accent1"/>
                </a:solidFill>
              </a:rPr>
              <a:t>Acknowledgments</a:t>
            </a:r>
          </a:p>
        </p:txBody>
      </p:sp>
      <p:sp>
        <p:nvSpPr>
          <p:cNvPr id="60419" name="Rectangle 3"/>
          <p:cNvSpPr>
            <a:spLocks noGrp="1" noChangeArrowheads="1"/>
          </p:cNvSpPr>
          <p:nvPr>
            <p:ph idx="1"/>
          </p:nvPr>
        </p:nvSpPr>
        <p:spPr/>
        <p:txBody>
          <a:bodyPr/>
          <a:lstStyle/>
          <a:p>
            <a:pPr>
              <a:spcAft>
                <a:spcPts val="600"/>
              </a:spcAft>
            </a:pPr>
            <a:endParaRPr lang="en-US" dirty="0">
              <a:cs typeface="Garamond"/>
            </a:endParaRPr>
          </a:p>
          <a:p>
            <a:pPr>
              <a:spcAft>
                <a:spcPts val="600"/>
              </a:spcAft>
            </a:pPr>
            <a:r>
              <a:rPr lang="en-US" dirty="0"/>
              <a:t>Embry-Riddle Faculty Innovative Research in Science and Technology (FIRST) Grant</a:t>
            </a:r>
          </a:p>
          <a:p>
            <a:pPr>
              <a:spcAft>
                <a:spcPts val="600"/>
              </a:spcAft>
            </a:pPr>
            <a:r>
              <a:rPr lang="en-US" dirty="0">
                <a:cs typeface="Garamond"/>
              </a:rPr>
              <a:t>NASA Space Grant Arizona Undergraduate Research Internship</a:t>
            </a:r>
          </a:p>
          <a:p>
            <a:pPr>
              <a:spcAft>
                <a:spcPts val="600"/>
              </a:spcAft>
            </a:pPr>
            <a:r>
              <a:rPr lang="en-US" dirty="0">
                <a:cs typeface="Garamond"/>
              </a:rPr>
              <a:t>Embry-Riddle Undergraduate Research Institute </a:t>
            </a:r>
          </a:p>
        </p:txBody>
      </p:sp>
      <p:grpSp>
        <p:nvGrpSpPr>
          <p:cNvPr id="6" name="Group 5">
            <a:extLst>
              <a:ext uri="{FF2B5EF4-FFF2-40B4-BE49-F238E27FC236}">
                <a16:creationId xmlns:a16="http://schemas.microsoft.com/office/drawing/2014/main" id="{A10F7906-F436-4673-823B-5B557F9CFBAA}"/>
              </a:ext>
            </a:extLst>
          </p:cNvPr>
          <p:cNvGrpSpPr/>
          <p:nvPr/>
        </p:nvGrpSpPr>
        <p:grpSpPr>
          <a:xfrm>
            <a:off x="595424" y="3909326"/>
            <a:ext cx="7953152" cy="2029995"/>
            <a:chOff x="596488" y="3909326"/>
            <a:chExt cx="7953152" cy="2029995"/>
          </a:xfrm>
        </p:grpSpPr>
        <p:pic>
          <p:nvPicPr>
            <p:cNvPr id="4" name="Picture 4" descr="https://static.wixstatic.com/media/7b2dbd_1127206650724354932cd7d65a99080e.gif">
              <a:extLst>
                <a:ext uri="{FF2B5EF4-FFF2-40B4-BE49-F238E27FC236}">
                  <a16:creationId xmlns:a16="http://schemas.microsoft.com/office/drawing/2014/main" id="{859D6CD4-EB3B-491C-98F5-5F77318DD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840" y="400992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ttps://static.wixstatic.com/media/7b2dbd_7f7bb2a4a84344c0bc8ba904be237a61.png/v1/fill/w_525,h_161,al_c,usm_0.66_1.00_0.01/7b2dbd_7f7bb2a4a84344c0bc8ba904be237a61.png">
              <a:extLst>
                <a:ext uri="{FF2B5EF4-FFF2-40B4-BE49-F238E27FC236}">
                  <a16:creationId xmlns:a16="http://schemas.microsoft.com/office/drawing/2014/main" id="{66DD901A-5918-40DF-9296-EEDCCD38D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4792" y="4384576"/>
              <a:ext cx="3520095" cy="10794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C893316-69FA-447F-871B-784EF926BD13}"/>
                </a:ext>
              </a:extLst>
            </p:cNvPr>
            <p:cNvPicPr>
              <a:picLocks noChangeAspect="1"/>
            </p:cNvPicPr>
            <p:nvPr/>
          </p:nvPicPr>
          <p:blipFill>
            <a:blip r:embed="rId5"/>
            <a:stretch>
              <a:fillRect/>
            </a:stretch>
          </p:blipFill>
          <p:spPr>
            <a:xfrm>
              <a:off x="596488" y="3909326"/>
              <a:ext cx="1552351" cy="2029995"/>
            </a:xfrm>
            <a:prstGeom prst="rect">
              <a:avLst/>
            </a:prstGeom>
          </p:spPr>
        </p:pic>
      </p:gr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795010" y="3829676"/>
            <a:ext cx="2631881" cy="2346402"/>
          </a:xfrm>
        </p:spPr>
      </p:pic>
      <p:sp>
        <p:nvSpPr>
          <p:cNvPr id="8" name="TextBox 7"/>
          <p:cNvSpPr txBox="1"/>
          <p:nvPr/>
        </p:nvSpPr>
        <p:spPr>
          <a:xfrm>
            <a:off x="344180" y="3684070"/>
            <a:ext cx="1112420" cy="400110"/>
          </a:xfrm>
          <a:prstGeom prst="rect">
            <a:avLst/>
          </a:prstGeom>
          <a:noFill/>
        </p:spPr>
        <p:txBody>
          <a:bodyPr wrap="none" lIns="9144" rIns="9144" rtlCol="0">
            <a:spAutoFit/>
          </a:bodyPr>
          <a:lstStyle/>
          <a:p>
            <a:r>
              <a:rPr lang="en-US" sz="2000" dirty="0">
                <a:latin typeface="Calibri" panose="020F0502020204030204" pitchFamily="34" charset="0"/>
              </a:rPr>
              <a:t>Aerospace</a:t>
            </a:r>
            <a:endParaRPr lang="en-US" dirty="0">
              <a:latin typeface="Calibri" panose="020F0502020204030204" pitchFamily="34" charset="0"/>
            </a:endParaRPr>
          </a:p>
        </p:txBody>
      </p:sp>
      <p:grpSp>
        <p:nvGrpSpPr>
          <p:cNvPr id="21" name="Group 20">
            <a:extLst>
              <a:ext uri="{FF2B5EF4-FFF2-40B4-BE49-F238E27FC236}">
                <a16:creationId xmlns:a16="http://schemas.microsoft.com/office/drawing/2014/main" id="{68C5B6AB-0781-4E4F-9ECF-1ECA04328B7A}"/>
              </a:ext>
            </a:extLst>
          </p:cNvPr>
          <p:cNvGrpSpPr/>
          <p:nvPr/>
        </p:nvGrpSpPr>
        <p:grpSpPr>
          <a:xfrm>
            <a:off x="228600" y="4084180"/>
            <a:ext cx="4958257" cy="2347058"/>
            <a:chOff x="243529" y="3872391"/>
            <a:chExt cx="4958257" cy="2347058"/>
          </a:xfrm>
        </p:grpSpPr>
        <p:pic>
          <p:nvPicPr>
            <p:cNvPr id="16" name="Picture 15">
              <a:extLst>
                <a:ext uri="{FF2B5EF4-FFF2-40B4-BE49-F238E27FC236}">
                  <a16:creationId xmlns:a16="http://schemas.microsoft.com/office/drawing/2014/main" id="{C6B95441-0310-4420-9286-ADBF11296FE8}"/>
                </a:ext>
              </a:extLst>
            </p:cNvPr>
            <p:cNvPicPr>
              <a:picLocks noChangeAspect="1"/>
            </p:cNvPicPr>
            <p:nvPr/>
          </p:nvPicPr>
          <p:blipFill>
            <a:blip r:embed="rId4"/>
            <a:stretch>
              <a:fillRect/>
            </a:stretch>
          </p:blipFill>
          <p:spPr>
            <a:xfrm>
              <a:off x="359109" y="3872391"/>
              <a:ext cx="4842677" cy="2131743"/>
            </a:xfrm>
            <a:prstGeom prst="rect">
              <a:avLst/>
            </a:prstGeom>
          </p:spPr>
        </p:pic>
        <p:sp>
          <p:nvSpPr>
            <p:cNvPr id="11" name="TextBox 10">
              <a:extLst>
                <a:ext uri="{FF2B5EF4-FFF2-40B4-BE49-F238E27FC236}">
                  <a16:creationId xmlns:a16="http://schemas.microsoft.com/office/drawing/2014/main" id="{CBAB8CBB-2A6E-467F-8892-C33F56BA4A04}"/>
                </a:ext>
              </a:extLst>
            </p:cNvPr>
            <p:cNvSpPr txBox="1"/>
            <p:nvPr/>
          </p:nvSpPr>
          <p:spPr>
            <a:xfrm>
              <a:off x="243529" y="5973228"/>
              <a:ext cx="4842678" cy="246221"/>
            </a:xfrm>
            <a:prstGeom prst="rect">
              <a:avLst/>
            </a:prstGeom>
            <a:noFill/>
          </p:spPr>
          <p:txBody>
            <a:bodyPr wrap="square" rtlCol="0">
              <a:spAutoFit/>
            </a:bodyPr>
            <a:lstStyle/>
            <a:p>
              <a:r>
                <a:rPr lang="en-US" sz="1000" dirty="0">
                  <a:latin typeface="Calibri" pitchFamily="34" charset="0"/>
                </a:rPr>
                <a:t>Composites in the Aerospace Industry. Digital Image. </a:t>
              </a:r>
              <a:r>
                <a:rPr lang="en-US" sz="1000" i="1" dirty="0">
                  <a:latin typeface="Calibri" pitchFamily="34" charset="0"/>
                </a:rPr>
                <a:t>Quora</a:t>
              </a:r>
              <a:r>
                <a:rPr lang="en-US" sz="1000" dirty="0">
                  <a:latin typeface="Calibri" pitchFamily="34" charset="0"/>
                </a:rPr>
                <a:t>. 31 Jul 2016</a:t>
              </a:r>
              <a:endParaRPr lang="en-US" sz="1000" i="1" dirty="0">
                <a:latin typeface="Calibri" pitchFamily="34" charset="0"/>
              </a:endParaRPr>
            </a:p>
          </p:txBody>
        </p:sp>
      </p:grpSp>
      <p:sp>
        <p:nvSpPr>
          <p:cNvPr id="17" name="TextBox 16">
            <a:extLst>
              <a:ext uri="{FF2B5EF4-FFF2-40B4-BE49-F238E27FC236}">
                <a16:creationId xmlns:a16="http://schemas.microsoft.com/office/drawing/2014/main" id="{FC35132C-52D2-4ED9-82CB-8A8FB7367469}"/>
              </a:ext>
            </a:extLst>
          </p:cNvPr>
          <p:cNvSpPr txBox="1"/>
          <p:nvPr/>
        </p:nvSpPr>
        <p:spPr>
          <a:xfrm>
            <a:off x="5795010" y="3477130"/>
            <a:ext cx="1247777" cy="400110"/>
          </a:xfrm>
          <a:prstGeom prst="rect">
            <a:avLst/>
          </a:prstGeom>
          <a:noFill/>
        </p:spPr>
        <p:txBody>
          <a:bodyPr wrap="none" lIns="9144" rIns="9144" rtlCol="0">
            <a:spAutoFit/>
          </a:bodyPr>
          <a:lstStyle/>
          <a:p>
            <a:r>
              <a:rPr lang="en-US" sz="2000" dirty="0">
                <a:latin typeface="Calibri" panose="020F0502020204030204" pitchFamily="34" charset="0"/>
              </a:rPr>
              <a:t>Automotive</a:t>
            </a:r>
          </a:p>
        </p:txBody>
      </p:sp>
      <p:pic>
        <p:nvPicPr>
          <p:cNvPr id="5" name="Picture 4" descr="A person wearing a helmet&#10;&#10;Description generated with high confidence">
            <a:extLst>
              <a:ext uri="{FF2B5EF4-FFF2-40B4-BE49-F238E27FC236}">
                <a16:creationId xmlns:a16="http://schemas.microsoft.com/office/drawing/2014/main" id="{25640F58-3B3B-48D5-B9D0-498624804A80}"/>
              </a:ext>
            </a:extLst>
          </p:cNvPr>
          <p:cNvPicPr>
            <a:picLocks noChangeAspect="1"/>
          </p:cNvPicPr>
          <p:nvPr/>
        </p:nvPicPr>
        <p:blipFill>
          <a:blip r:embed="rId5"/>
          <a:stretch>
            <a:fillRect/>
          </a:stretch>
        </p:blipFill>
        <p:spPr>
          <a:xfrm>
            <a:off x="5280877" y="720558"/>
            <a:ext cx="2286000" cy="2286000"/>
          </a:xfrm>
          <a:prstGeom prst="rect">
            <a:avLst/>
          </a:prstGeom>
        </p:spPr>
      </p:pic>
      <p:sp>
        <p:nvSpPr>
          <p:cNvPr id="18" name="TextBox 17">
            <a:extLst>
              <a:ext uri="{FF2B5EF4-FFF2-40B4-BE49-F238E27FC236}">
                <a16:creationId xmlns:a16="http://schemas.microsoft.com/office/drawing/2014/main" id="{8180BB7F-FEA5-45E2-9EFC-DB446EC330B7}"/>
              </a:ext>
            </a:extLst>
          </p:cNvPr>
          <p:cNvSpPr txBox="1"/>
          <p:nvPr/>
        </p:nvSpPr>
        <p:spPr>
          <a:xfrm>
            <a:off x="5292734" y="320448"/>
            <a:ext cx="1402885" cy="400110"/>
          </a:xfrm>
          <a:prstGeom prst="rect">
            <a:avLst/>
          </a:prstGeom>
          <a:noFill/>
        </p:spPr>
        <p:txBody>
          <a:bodyPr wrap="none" lIns="9144" rIns="9144" rtlCol="0">
            <a:spAutoFit/>
          </a:bodyPr>
          <a:lstStyle/>
          <a:p>
            <a:r>
              <a:rPr lang="en-US" sz="2000" dirty="0">
                <a:latin typeface="Calibri" panose="020F0502020204030204" pitchFamily="34" charset="0"/>
              </a:rPr>
              <a:t>Everyday Use</a:t>
            </a:r>
          </a:p>
        </p:txBody>
      </p:sp>
      <p:sp>
        <p:nvSpPr>
          <p:cNvPr id="23" name="TextBox 22">
            <a:extLst>
              <a:ext uri="{FF2B5EF4-FFF2-40B4-BE49-F238E27FC236}">
                <a16:creationId xmlns:a16="http://schemas.microsoft.com/office/drawing/2014/main" id="{0B6FC391-6ABB-49CA-B568-3F2A65A76B6F}"/>
              </a:ext>
            </a:extLst>
          </p:cNvPr>
          <p:cNvSpPr txBox="1"/>
          <p:nvPr/>
        </p:nvSpPr>
        <p:spPr>
          <a:xfrm>
            <a:off x="5162480" y="2970162"/>
            <a:ext cx="3066278" cy="246221"/>
          </a:xfrm>
          <a:prstGeom prst="rect">
            <a:avLst/>
          </a:prstGeom>
          <a:noFill/>
        </p:spPr>
        <p:txBody>
          <a:bodyPr wrap="square" rtlCol="0">
            <a:spAutoFit/>
          </a:bodyPr>
          <a:lstStyle/>
          <a:p>
            <a:r>
              <a:rPr lang="en-US" sz="1000" dirty="0">
                <a:latin typeface="Calibri" panose="020F0502020204030204" pitchFamily="34" charset="0"/>
              </a:rPr>
              <a:t>Carbon Fiber Helmet. Digital Image. </a:t>
            </a:r>
            <a:r>
              <a:rPr lang="en-US" sz="1000" i="1" dirty="0" err="1">
                <a:latin typeface="Calibri" pitchFamily="34" charset="0"/>
              </a:rPr>
              <a:t>Pitaka</a:t>
            </a:r>
            <a:r>
              <a:rPr lang="en-US" sz="1000" dirty="0">
                <a:latin typeface="Calibri" pitchFamily="34" charset="0"/>
              </a:rPr>
              <a:t>. 9 Mar 2017</a:t>
            </a:r>
            <a:endParaRPr lang="en-US" sz="1000" i="1" dirty="0">
              <a:latin typeface="Calibri" pitchFamily="34" charset="0"/>
            </a:endParaRPr>
          </a:p>
        </p:txBody>
      </p:sp>
      <p:pic>
        <p:nvPicPr>
          <p:cNvPr id="6" name="Picture 5">
            <a:extLst>
              <a:ext uri="{FF2B5EF4-FFF2-40B4-BE49-F238E27FC236}">
                <a16:creationId xmlns:a16="http://schemas.microsoft.com/office/drawing/2014/main" id="{B949C202-AD73-48E4-AEC7-14F82E8BA865}"/>
              </a:ext>
            </a:extLst>
          </p:cNvPr>
          <p:cNvPicPr>
            <a:picLocks noChangeAspect="1"/>
          </p:cNvPicPr>
          <p:nvPr/>
        </p:nvPicPr>
        <p:blipFill rotWithShape="1">
          <a:blip r:embed="rId6"/>
          <a:srcRect r="8689" b="23710"/>
          <a:stretch/>
        </p:blipFill>
        <p:spPr>
          <a:xfrm>
            <a:off x="1207065" y="1181100"/>
            <a:ext cx="3034259" cy="2286000"/>
          </a:xfrm>
          <a:prstGeom prst="rect">
            <a:avLst/>
          </a:prstGeom>
        </p:spPr>
      </p:pic>
      <p:sp>
        <p:nvSpPr>
          <p:cNvPr id="24" name="TextBox 23">
            <a:extLst>
              <a:ext uri="{FF2B5EF4-FFF2-40B4-BE49-F238E27FC236}">
                <a16:creationId xmlns:a16="http://schemas.microsoft.com/office/drawing/2014/main" id="{C1F269CA-29A6-48A7-8BEA-7343664EC32F}"/>
              </a:ext>
            </a:extLst>
          </p:cNvPr>
          <p:cNvSpPr txBox="1"/>
          <p:nvPr/>
        </p:nvSpPr>
        <p:spPr>
          <a:xfrm>
            <a:off x="1207065" y="837546"/>
            <a:ext cx="448071" cy="400110"/>
          </a:xfrm>
          <a:prstGeom prst="rect">
            <a:avLst/>
          </a:prstGeom>
          <a:noFill/>
        </p:spPr>
        <p:txBody>
          <a:bodyPr wrap="none" lIns="9144" rIns="9144" rtlCol="0">
            <a:spAutoFit/>
          </a:bodyPr>
          <a:lstStyle/>
          <a:p>
            <a:r>
              <a:rPr lang="en-US" sz="2000" dirty="0">
                <a:latin typeface="Calibri" panose="020F0502020204030204" pitchFamily="34" charset="0"/>
              </a:rPr>
              <a:t>Civil</a:t>
            </a:r>
            <a:endParaRPr lang="en-US" dirty="0">
              <a:latin typeface="Calibri" panose="020F0502020204030204" pitchFamily="34" charset="0"/>
            </a:endParaRPr>
          </a:p>
        </p:txBody>
      </p:sp>
      <p:sp>
        <p:nvSpPr>
          <p:cNvPr id="25" name="TextBox 24">
            <a:extLst>
              <a:ext uri="{FF2B5EF4-FFF2-40B4-BE49-F238E27FC236}">
                <a16:creationId xmlns:a16="http://schemas.microsoft.com/office/drawing/2014/main" id="{CF83137B-9814-4FCF-A83D-81E3CDCB4019}"/>
              </a:ext>
            </a:extLst>
          </p:cNvPr>
          <p:cNvSpPr txBox="1"/>
          <p:nvPr/>
        </p:nvSpPr>
        <p:spPr>
          <a:xfrm>
            <a:off x="1091485" y="3420934"/>
            <a:ext cx="3911600" cy="246221"/>
          </a:xfrm>
          <a:prstGeom prst="rect">
            <a:avLst/>
          </a:prstGeom>
          <a:noFill/>
        </p:spPr>
        <p:txBody>
          <a:bodyPr wrap="square" rtlCol="0">
            <a:spAutoFit/>
          </a:bodyPr>
          <a:lstStyle/>
          <a:p>
            <a:r>
              <a:rPr lang="en-US" sz="1000" dirty="0">
                <a:latin typeface="Calibri" pitchFamily="34" charset="0"/>
              </a:rPr>
              <a:t>Carbon fiber arches for bridges. Digital Image. </a:t>
            </a:r>
            <a:r>
              <a:rPr lang="en-US" sz="1000" i="1" dirty="0">
                <a:latin typeface="Calibri" pitchFamily="34" charset="0"/>
              </a:rPr>
              <a:t>Carbon Fiber Gear</a:t>
            </a:r>
            <a:r>
              <a:rPr lang="en-US" sz="1000" dirty="0">
                <a:latin typeface="Calibri" pitchFamily="34" charset="0"/>
              </a:rPr>
              <a:t>. 2013</a:t>
            </a:r>
            <a:endParaRPr lang="en-US" sz="1000" i="1" dirty="0">
              <a:latin typeface="Calibri" pitchFamily="34" charset="0"/>
            </a:endParaRPr>
          </a:p>
        </p:txBody>
      </p:sp>
      <p:sp>
        <p:nvSpPr>
          <p:cNvPr id="15" name="TextBox 14">
            <a:extLst>
              <a:ext uri="{FF2B5EF4-FFF2-40B4-BE49-F238E27FC236}">
                <a16:creationId xmlns:a16="http://schemas.microsoft.com/office/drawing/2014/main" id="{CBAB8CBB-2A6E-467F-8892-C33F56BA4A04}"/>
              </a:ext>
            </a:extLst>
          </p:cNvPr>
          <p:cNvSpPr txBox="1"/>
          <p:nvPr/>
        </p:nvSpPr>
        <p:spPr>
          <a:xfrm>
            <a:off x="5647748" y="6123461"/>
            <a:ext cx="3039052" cy="369332"/>
          </a:xfrm>
          <a:prstGeom prst="rect">
            <a:avLst/>
          </a:prstGeom>
          <a:noFill/>
        </p:spPr>
        <p:txBody>
          <a:bodyPr wrap="square" rtlCol="0">
            <a:spAutoFit/>
          </a:bodyPr>
          <a:lstStyle/>
          <a:p>
            <a:r>
              <a:rPr lang="en-US" sz="900" i="1" dirty="0">
                <a:latin typeface="Calibri" pitchFamily="34" charset="0"/>
              </a:rPr>
              <a:t>Complex Composite-Parts with CATIA. Digital </a:t>
            </a:r>
            <a:r>
              <a:rPr lang="en-US" sz="900" dirty="0">
                <a:latin typeface="Calibri" pitchFamily="34" charset="0"/>
              </a:rPr>
              <a:t>Image. </a:t>
            </a:r>
            <a:r>
              <a:rPr lang="en-US" sz="900" i="1" dirty="0">
                <a:latin typeface="Calibri" pitchFamily="34" charset="0"/>
              </a:rPr>
              <a:t>Technical University of Munich</a:t>
            </a:r>
            <a:r>
              <a:rPr lang="en-US" sz="900" dirty="0">
                <a:latin typeface="Calibri" pitchFamily="34" charset="0"/>
              </a:rPr>
              <a:t>.</a:t>
            </a:r>
            <a:endParaRPr lang="en-US" sz="900" i="1" dirty="0">
              <a:latin typeface="Calibri" pitchFamily="34" charset="0"/>
            </a:endParaRPr>
          </a:p>
        </p:txBody>
      </p:sp>
    </p:spTree>
    <p:extLst>
      <p:ext uri="{BB962C8B-B14F-4D97-AF65-F5344CB8AC3E}">
        <p14:creationId xmlns:p14="http://schemas.microsoft.com/office/powerpoint/2010/main" val="2995380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3" name="Content Placeholder 2"/>
          <p:cNvSpPr>
            <a:spLocks noGrp="1"/>
          </p:cNvSpPr>
          <p:nvPr>
            <p:ph idx="1"/>
          </p:nvPr>
        </p:nvSpPr>
        <p:spPr/>
        <p:txBody>
          <a:bodyPr/>
          <a:lstStyle/>
          <a:p>
            <a:r>
              <a:rPr lang="en-US" dirty="0"/>
              <a:t>To identify and monitor strain damage using a digital image correlation (DIC) technique.</a:t>
            </a:r>
          </a:p>
          <a:p>
            <a:endParaRPr lang="en-US" sz="1500" dirty="0"/>
          </a:p>
          <a:p>
            <a:r>
              <a:rPr lang="en-US" dirty="0"/>
              <a:t>Perform experimental tests to identify tensile damage in CFRP composites </a:t>
            </a:r>
          </a:p>
          <a:p>
            <a:pPr lvl="1"/>
            <a:r>
              <a:rPr lang="en-US" dirty="0"/>
              <a:t>Test pre-damaged samples  and pristine samples</a:t>
            </a:r>
          </a:p>
        </p:txBody>
      </p:sp>
      <p:grpSp>
        <p:nvGrpSpPr>
          <p:cNvPr id="4" name="Group 3">
            <a:extLst>
              <a:ext uri="{FF2B5EF4-FFF2-40B4-BE49-F238E27FC236}">
                <a16:creationId xmlns:a16="http://schemas.microsoft.com/office/drawing/2014/main" id="{1C9E6E2D-1A9E-4525-AD25-BE1A89009587}"/>
              </a:ext>
            </a:extLst>
          </p:cNvPr>
          <p:cNvGrpSpPr/>
          <p:nvPr/>
        </p:nvGrpSpPr>
        <p:grpSpPr>
          <a:xfrm>
            <a:off x="1329553" y="3429000"/>
            <a:ext cx="5355556" cy="3070106"/>
            <a:chOff x="427173" y="2162096"/>
            <a:chExt cx="6805466" cy="3886156"/>
          </a:xfrm>
        </p:grpSpPr>
        <p:pic>
          <p:nvPicPr>
            <p:cNvPr id="5" name="Picture 4">
              <a:extLst>
                <a:ext uri="{FF2B5EF4-FFF2-40B4-BE49-F238E27FC236}">
                  <a16:creationId xmlns:a16="http://schemas.microsoft.com/office/drawing/2014/main" id="{3B8CE78A-2197-4AC4-A409-D8A53E7D53E3}"/>
                </a:ext>
              </a:extLst>
            </p:cNvPr>
            <p:cNvPicPr>
              <a:picLocks noChangeAspect="1"/>
            </p:cNvPicPr>
            <p:nvPr/>
          </p:nvPicPr>
          <p:blipFill rotWithShape="1">
            <a:blip r:embed="rId3">
              <a:extLst>
                <a:ext uri="{28A0092B-C50C-407E-A947-70E740481C1C}">
                  <a14:useLocalDpi xmlns:a14="http://schemas.microsoft.com/office/drawing/2010/main" val="0"/>
                </a:ext>
              </a:extLst>
            </a:blip>
            <a:srcRect l="-1472" t="3637" r="13700" b="15204"/>
            <a:stretch/>
          </p:blipFill>
          <p:spPr>
            <a:xfrm>
              <a:off x="1862255" y="2162096"/>
              <a:ext cx="5370384" cy="3724354"/>
            </a:xfrm>
            <a:prstGeom prst="rect">
              <a:avLst/>
            </a:prstGeom>
          </p:spPr>
        </p:pic>
        <p:sp>
          <p:nvSpPr>
            <p:cNvPr id="6" name="TextBox 5">
              <a:extLst>
                <a:ext uri="{FF2B5EF4-FFF2-40B4-BE49-F238E27FC236}">
                  <a16:creationId xmlns:a16="http://schemas.microsoft.com/office/drawing/2014/main" id="{DE09EB9E-2F87-415A-95AD-732F107F5F5D}"/>
                </a:ext>
              </a:extLst>
            </p:cNvPr>
            <p:cNvSpPr txBox="1"/>
            <p:nvPr/>
          </p:nvSpPr>
          <p:spPr>
            <a:xfrm>
              <a:off x="427173" y="5503440"/>
              <a:ext cx="1424808" cy="544812"/>
            </a:xfrm>
            <a:prstGeom prst="rect">
              <a:avLst/>
            </a:prstGeom>
            <a:noFill/>
          </p:spPr>
          <p:txBody>
            <a:bodyPr wrap="square" lIns="9144" rIns="9144" rtlCol="0">
              <a:spAutoFit/>
            </a:bodyPr>
            <a:lstStyle/>
            <a:p>
              <a:r>
                <a:rPr lang="en-US" sz="2000" dirty="0">
                  <a:latin typeface="Calibri"/>
                  <a:cs typeface="Calibri"/>
                </a:rPr>
                <a:t>Test setup</a:t>
              </a:r>
            </a:p>
          </p:txBody>
        </p:sp>
      </p:grpSp>
    </p:spTree>
    <p:extLst>
      <p:ext uri="{BB962C8B-B14F-4D97-AF65-F5344CB8AC3E}">
        <p14:creationId xmlns:p14="http://schemas.microsoft.com/office/powerpoint/2010/main" val="2848521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Image Correlation (DIC)</a:t>
            </a:r>
          </a:p>
        </p:txBody>
      </p:sp>
      <p:sp>
        <p:nvSpPr>
          <p:cNvPr id="3" name="Content Placeholder 2"/>
          <p:cNvSpPr>
            <a:spLocks noGrp="1"/>
          </p:cNvSpPr>
          <p:nvPr>
            <p:ph idx="1"/>
          </p:nvPr>
        </p:nvSpPr>
        <p:spPr>
          <a:xfrm>
            <a:off x="457200" y="933426"/>
            <a:ext cx="8229600" cy="4882353"/>
          </a:xfrm>
        </p:spPr>
        <p:txBody>
          <a:bodyPr/>
          <a:lstStyle/>
          <a:p>
            <a:r>
              <a:rPr lang="en-US" dirty="0" err="1"/>
              <a:t>Ncorr</a:t>
            </a:r>
            <a:r>
              <a:rPr lang="en-US" dirty="0"/>
              <a:t> open source 2D digital image correlation MATLAB based code </a:t>
            </a:r>
          </a:p>
          <a:p>
            <a:pPr marL="274320" lvl="1" indent="0">
              <a:buNone/>
            </a:pPr>
            <a:r>
              <a:rPr lang="en-US" dirty="0">
                <a:solidFill>
                  <a:srgbClr val="E25B00"/>
                </a:solidFill>
                <a:sym typeface="Wingdings"/>
              </a:rPr>
              <a:t>Digital images   2D strain fields</a:t>
            </a:r>
          </a:p>
          <a:p>
            <a:endParaRPr lang="en-US" dirty="0"/>
          </a:p>
        </p:txBody>
      </p:sp>
      <p:grpSp>
        <p:nvGrpSpPr>
          <p:cNvPr id="7" name="Group 6">
            <a:extLst>
              <a:ext uri="{FF2B5EF4-FFF2-40B4-BE49-F238E27FC236}">
                <a16:creationId xmlns:a16="http://schemas.microsoft.com/office/drawing/2014/main" id="{B81D3C2D-305F-493D-96EC-7D7DD4572E4E}"/>
              </a:ext>
            </a:extLst>
          </p:cNvPr>
          <p:cNvGrpSpPr/>
          <p:nvPr/>
        </p:nvGrpSpPr>
        <p:grpSpPr>
          <a:xfrm>
            <a:off x="1621410" y="2230303"/>
            <a:ext cx="5901180" cy="3694271"/>
            <a:chOff x="1974601" y="3243740"/>
            <a:chExt cx="5698739" cy="3462635"/>
          </a:xfrm>
        </p:grpSpPr>
        <p:pic>
          <p:nvPicPr>
            <p:cNvPr id="4" name="Picture 3" descr="A machine on the counter&#10;&#10;Description generated with high confidence">
              <a:extLst>
                <a:ext uri="{FF2B5EF4-FFF2-40B4-BE49-F238E27FC236}">
                  <a16:creationId xmlns:a16="http://schemas.microsoft.com/office/drawing/2014/main" id="{DD9AA6CA-F4AC-4B4A-A4BA-3CB06FDF1912}"/>
                </a:ext>
              </a:extLst>
            </p:cNvPr>
            <p:cNvPicPr>
              <a:picLocks noChangeAspect="1"/>
            </p:cNvPicPr>
            <p:nvPr/>
          </p:nvPicPr>
          <p:blipFill rotWithShape="1">
            <a:blip r:embed="rId3"/>
            <a:srcRect t="10687" r="21138" b="4905"/>
            <a:stretch/>
          </p:blipFill>
          <p:spPr>
            <a:xfrm rot="5400000">
              <a:off x="1285644" y="3932698"/>
              <a:ext cx="3462634" cy="2084719"/>
            </a:xfrm>
            <a:prstGeom prst="rect">
              <a:avLst/>
            </a:prstGeom>
          </p:spPr>
        </p:pic>
        <p:pic>
          <p:nvPicPr>
            <p:cNvPr id="6" name="Picture 5">
              <a:extLst>
                <a:ext uri="{FF2B5EF4-FFF2-40B4-BE49-F238E27FC236}">
                  <a16:creationId xmlns:a16="http://schemas.microsoft.com/office/drawing/2014/main" id="{AA329D14-34AC-43CC-9E9D-2EBC7FCAA1DF}"/>
                </a:ext>
              </a:extLst>
            </p:cNvPr>
            <p:cNvPicPr>
              <a:picLocks noChangeAspect="1"/>
            </p:cNvPicPr>
            <p:nvPr/>
          </p:nvPicPr>
          <p:blipFill rotWithShape="1">
            <a:blip r:embed="rId4"/>
            <a:srcRect l="22501" r="23999"/>
            <a:stretch/>
          </p:blipFill>
          <p:spPr>
            <a:xfrm>
              <a:off x="5084680" y="3243740"/>
              <a:ext cx="2588660" cy="3462635"/>
            </a:xfrm>
            <a:prstGeom prst="rect">
              <a:avLst/>
            </a:prstGeom>
          </p:spPr>
        </p:pic>
      </p:grpSp>
      <p:sp>
        <p:nvSpPr>
          <p:cNvPr id="8" name="TextBox 7">
            <a:extLst>
              <a:ext uri="{FF2B5EF4-FFF2-40B4-BE49-F238E27FC236}">
                <a16:creationId xmlns:a16="http://schemas.microsoft.com/office/drawing/2014/main" id="{470DDADC-0CC4-412B-AD6D-10D7359446E1}"/>
              </a:ext>
            </a:extLst>
          </p:cNvPr>
          <p:cNvSpPr txBox="1"/>
          <p:nvPr/>
        </p:nvSpPr>
        <p:spPr>
          <a:xfrm>
            <a:off x="1621410" y="5924573"/>
            <a:ext cx="1647570" cy="400110"/>
          </a:xfrm>
          <a:prstGeom prst="rect">
            <a:avLst/>
          </a:prstGeom>
          <a:noFill/>
        </p:spPr>
        <p:txBody>
          <a:bodyPr wrap="square" lIns="9144" rIns="9144" rtlCol="0">
            <a:spAutoFit/>
          </a:bodyPr>
          <a:lstStyle/>
          <a:p>
            <a:r>
              <a:rPr lang="en-US" sz="2000" dirty="0">
                <a:latin typeface="Calibri"/>
                <a:cs typeface="Calibri"/>
              </a:rPr>
              <a:t>Camera setup</a:t>
            </a:r>
          </a:p>
        </p:txBody>
      </p:sp>
      <p:sp>
        <p:nvSpPr>
          <p:cNvPr id="10" name="TextBox 9">
            <a:extLst>
              <a:ext uri="{FF2B5EF4-FFF2-40B4-BE49-F238E27FC236}">
                <a16:creationId xmlns:a16="http://schemas.microsoft.com/office/drawing/2014/main" id="{43CB8B47-F271-4A57-B03B-CFBE68933BA9}"/>
              </a:ext>
            </a:extLst>
          </p:cNvPr>
          <p:cNvSpPr txBox="1"/>
          <p:nvPr/>
        </p:nvSpPr>
        <p:spPr>
          <a:xfrm>
            <a:off x="4852282" y="5936300"/>
            <a:ext cx="1994288" cy="369332"/>
          </a:xfrm>
          <a:prstGeom prst="rect">
            <a:avLst/>
          </a:prstGeom>
          <a:noFill/>
        </p:spPr>
        <p:txBody>
          <a:bodyPr wrap="square" lIns="9144" rIns="9144" rtlCol="0">
            <a:spAutoFit/>
          </a:bodyPr>
          <a:lstStyle/>
          <a:p>
            <a:r>
              <a:rPr lang="en-US" dirty="0">
                <a:latin typeface="Calibri"/>
                <a:cs typeface="Calibri"/>
              </a:rPr>
              <a:t>Sample photograph</a:t>
            </a:r>
          </a:p>
        </p:txBody>
      </p:sp>
    </p:spTree>
    <p:extLst>
      <p:ext uri="{BB962C8B-B14F-4D97-AF65-F5344CB8AC3E}">
        <p14:creationId xmlns:p14="http://schemas.microsoft.com/office/powerpoint/2010/main" val="1224811797"/>
      </p:ext>
    </p:extLst>
  </p:cSld>
  <p:clrMapOvr>
    <a:masterClrMapping/>
  </p:clrMapOvr>
  <p:transition spd="slow"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Preparation</a:t>
            </a:r>
          </a:p>
        </p:txBody>
      </p:sp>
      <p:sp>
        <p:nvSpPr>
          <p:cNvPr id="3" name="Content Placeholder 2"/>
          <p:cNvSpPr>
            <a:spLocks noGrp="1"/>
          </p:cNvSpPr>
          <p:nvPr>
            <p:ph sz="quarter" idx="1"/>
          </p:nvPr>
        </p:nvSpPr>
        <p:spPr>
          <a:xfrm>
            <a:off x="441702" y="918679"/>
            <a:ext cx="8229600" cy="5674188"/>
          </a:xfrm>
        </p:spPr>
        <p:txBody>
          <a:bodyPr vert="horz" anchor="t">
            <a:noAutofit/>
          </a:bodyPr>
          <a:lstStyle/>
          <a:p>
            <a:r>
              <a:rPr lang="en-US" dirty="0"/>
              <a:t>Specimen Dimensions: 10 in x 1 in (L x W)</a:t>
            </a:r>
          </a:p>
          <a:p>
            <a:pPr lvl="1"/>
            <a:r>
              <a:rPr lang="en-US" dirty="0"/>
              <a:t>Fiber: Carbon plain weave 3k, [0/90]</a:t>
            </a:r>
            <a:r>
              <a:rPr lang="en-US" baseline="-25000" dirty="0"/>
              <a:t>8</a:t>
            </a:r>
            <a:r>
              <a:rPr lang="en-US" dirty="0"/>
              <a:t> </a:t>
            </a:r>
            <a:endParaRPr lang="en-US" dirty="0">
              <a:cs typeface="Calibri"/>
            </a:endParaRPr>
          </a:p>
          <a:p>
            <a:pPr lvl="1"/>
            <a:r>
              <a:rPr lang="en-US" dirty="0"/>
              <a:t>Matrix: Epoxy/hardener (</a:t>
            </a:r>
            <a:r>
              <a:rPr lang="en-US" dirty="0" err="1"/>
              <a:t>Proset</a:t>
            </a:r>
            <a:r>
              <a:rPr lang="en-US" dirty="0"/>
              <a:t> LAM125/LAM237), 3.3:1g</a:t>
            </a:r>
          </a:p>
          <a:p>
            <a:pPr lvl="1"/>
            <a:r>
              <a:rPr lang="en-US" dirty="0"/>
              <a:t>Curing Cycle: 5 h @ 80°F and 8 h @ 180°F</a:t>
            </a:r>
            <a:endParaRPr lang="en-US" dirty="0">
              <a:solidFill>
                <a:srgbClr val="464653"/>
              </a:solidFill>
              <a:cs typeface="Calibri"/>
            </a:endParaRPr>
          </a:p>
          <a:p>
            <a:pPr lvl="1"/>
            <a:endParaRPr lang="en-US" dirty="0">
              <a:solidFill>
                <a:srgbClr val="464653"/>
              </a:solidFill>
            </a:endParaRPr>
          </a:p>
          <a:p>
            <a:r>
              <a:rPr lang="en-US" dirty="0"/>
              <a:t>Speckle pattern</a:t>
            </a:r>
          </a:p>
          <a:p>
            <a:pPr lvl="1"/>
            <a:r>
              <a:rPr lang="en-US" dirty="0"/>
              <a:t>Paint the area of interest with a black background in several layers</a:t>
            </a:r>
          </a:p>
          <a:p>
            <a:pPr lvl="1"/>
            <a:r>
              <a:rPr lang="en-US" dirty="0"/>
              <a:t>Spray white paint over the area to create a speckle pattern</a:t>
            </a:r>
          </a:p>
        </p:txBody>
      </p:sp>
      <p:pic>
        <p:nvPicPr>
          <p:cNvPr id="7" name="Picture 6">
            <a:extLst>
              <a:ext uri="{FF2B5EF4-FFF2-40B4-BE49-F238E27FC236}">
                <a16:creationId xmlns:a16="http://schemas.microsoft.com/office/drawing/2014/main" id="{12BAD0E1-4E8D-425D-A488-96489B573574}"/>
              </a:ext>
            </a:extLst>
          </p:cNvPr>
          <p:cNvPicPr>
            <a:picLocks noChangeAspect="1"/>
          </p:cNvPicPr>
          <p:nvPr/>
        </p:nvPicPr>
        <p:blipFill rotWithShape="1">
          <a:blip r:embed="rId3"/>
          <a:srcRect l="28659" t="8165" r="37927" b="11637"/>
          <a:stretch/>
        </p:blipFill>
        <p:spPr>
          <a:xfrm rot="16200000">
            <a:off x="3530447" y="3128047"/>
            <a:ext cx="2083106" cy="4229102"/>
          </a:xfrm>
          <a:prstGeom prst="rect">
            <a:avLst/>
          </a:prstGeom>
        </p:spPr>
      </p:pic>
    </p:spTree>
    <p:extLst>
      <p:ext uri="{BB962C8B-B14F-4D97-AF65-F5344CB8AC3E}">
        <p14:creationId xmlns:p14="http://schemas.microsoft.com/office/powerpoint/2010/main" val="192677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DIC &amp; Strain Gage Results </a:t>
            </a:r>
          </a:p>
        </p:txBody>
      </p:sp>
      <p:sp>
        <p:nvSpPr>
          <p:cNvPr id="16" name="Rectangle 15">
            <a:extLst>
              <a:ext uri="{FF2B5EF4-FFF2-40B4-BE49-F238E27FC236}">
                <a16:creationId xmlns:a16="http://schemas.microsoft.com/office/drawing/2014/main" id="{2FBC7FBB-06E9-4CCC-90BB-85A6D0C45CF7}"/>
              </a:ext>
            </a:extLst>
          </p:cNvPr>
          <p:cNvSpPr/>
          <p:nvPr/>
        </p:nvSpPr>
        <p:spPr>
          <a:xfrm>
            <a:off x="793566" y="5049369"/>
            <a:ext cx="3675564" cy="1365495"/>
          </a:xfrm>
          <a:prstGeom prst="rect">
            <a:avLst/>
          </a:prstGeom>
        </p:spPr>
        <p:txBody>
          <a:bodyPr wrap="square" anchor="t">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Maximum strain values:</a:t>
            </a:r>
          </a:p>
          <a:p>
            <a:pPr marL="403225" lvl="1"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Top Gage = </a:t>
            </a:r>
            <a:r>
              <a:rPr lang="en-US" sz="2000" dirty="0">
                <a:latin typeface="Calibri" panose="020F0502020204030204" pitchFamily="34" charset="0"/>
                <a:cs typeface="Times New Roman" panose="02020603050405020304" pitchFamily="18" charset="0"/>
              </a:rPr>
              <a:t>0.015808   </a:t>
            </a:r>
          </a:p>
          <a:p>
            <a:pPr marL="403225" lvl="1" indent="-285750">
              <a:buFont typeface="Arial" panose="020B0604020202020204" pitchFamily="34" charset="0"/>
              <a:buChar char="•"/>
            </a:pPr>
            <a:r>
              <a:rPr lang="en-US" sz="2000" dirty="0">
                <a:latin typeface="Calibri" panose="020F0502020204030204" pitchFamily="34" charset="0"/>
                <a:cs typeface="Times New Roman" panose="02020603050405020304" pitchFamily="18" charset="0"/>
              </a:rPr>
              <a:t>Middle Gage= 0.016686  </a:t>
            </a:r>
          </a:p>
          <a:p>
            <a:pPr marL="403225" lvl="1" indent="-285750">
              <a:buFont typeface="Arial" panose="020B0604020202020204" pitchFamily="34" charset="0"/>
              <a:buChar char="•"/>
            </a:pPr>
            <a:r>
              <a:rPr lang="en-US" sz="2000" dirty="0">
                <a:latin typeface="Calibri" panose="020F0502020204030204" pitchFamily="34" charset="0"/>
                <a:cs typeface="Times New Roman" panose="02020603050405020304" pitchFamily="18" charset="0"/>
              </a:rPr>
              <a:t>Bottom Gage = 0.018146  </a:t>
            </a:r>
          </a:p>
        </p:txBody>
      </p:sp>
      <p:pic>
        <p:nvPicPr>
          <p:cNvPr id="7" name="Picture 6" descr="A picture containing floor, building, indoor&#10;&#10;Description generated with very high confidence">
            <a:extLst>
              <a:ext uri="{FF2B5EF4-FFF2-40B4-BE49-F238E27FC236}">
                <a16:creationId xmlns:a16="http://schemas.microsoft.com/office/drawing/2014/main" id="{9B1476B0-B203-42FC-8D1F-119338D65ABD}"/>
              </a:ext>
            </a:extLst>
          </p:cNvPr>
          <p:cNvPicPr>
            <a:picLocks noChangeAspect="1"/>
          </p:cNvPicPr>
          <p:nvPr/>
        </p:nvPicPr>
        <p:blipFill rotWithShape="1">
          <a:blip r:embed="rId3"/>
          <a:srcRect t="35042" b="29178"/>
          <a:stretch/>
        </p:blipFill>
        <p:spPr>
          <a:xfrm rot="5400000">
            <a:off x="5489214" y="2396288"/>
            <a:ext cx="5620526" cy="1131203"/>
          </a:xfrm>
          <a:prstGeom prst="rect">
            <a:avLst/>
          </a:prstGeom>
        </p:spPr>
      </p:pic>
      <p:pic>
        <p:nvPicPr>
          <p:cNvPr id="4" name="Picture 3"/>
          <p:cNvPicPr>
            <a:picLocks noChangeAspect="1"/>
          </p:cNvPicPr>
          <p:nvPr/>
        </p:nvPicPr>
        <p:blipFill>
          <a:blip r:embed="rId4"/>
          <a:stretch>
            <a:fillRect/>
          </a:stretch>
        </p:blipFill>
        <p:spPr>
          <a:xfrm>
            <a:off x="129904" y="1018241"/>
            <a:ext cx="5849654" cy="4032504"/>
          </a:xfrm>
          <a:prstGeom prst="rect">
            <a:avLst/>
          </a:prstGeom>
        </p:spPr>
      </p:pic>
      <p:grpSp>
        <p:nvGrpSpPr>
          <p:cNvPr id="10" name="Group 9">
            <a:extLst>
              <a:ext uri="{FF2B5EF4-FFF2-40B4-BE49-F238E27FC236}">
                <a16:creationId xmlns:a16="http://schemas.microsoft.com/office/drawing/2014/main" id="{4463AB79-7E57-45F9-A5C9-94802375CEC1}"/>
              </a:ext>
            </a:extLst>
          </p:cNvPr>
          <p:cNvGrpSpPr/>
          <p:nvPr/>
        </p:nvGrpSpPr>
        <p:grpSpPr>
          <a:xfrm>
            <a:off x="5424600" y="789812"/>
            <a:ext cx="2130996" cy="5278376"/>
            <a:chOff x="5278063" y="676004"/>
            <a:chExt cx="2130996" cy="5278376"/>
          </a:xfrm>
        </p:grpSpPr>
        <p:sp>
          <p:nvSpPr>
            <p:cNvPr id="17" name="Rectangle 16">
              <a:extLst>
                <a:ext uri="{FF2B5EF4-FFF2-40B4-BE49-F238E27FC236}">
                  <a16:creationId xmlns:a16="http://schemas.microsoft.com/office/drawing/2014/main" id="{A5D87E73-D164-418B-B856-D12E835019E7}"/>
                </a:ext>
              </a:extLst>
            </p:cNvPr>
            <p:cNvSpPr/>
            <p:nvPr/>
          </p:nvSpPr>
          <p:spPr>
            <a:xfrm>
              <a:off x="5278063" y="5554270"/>
              <a:ext cx="2033840" cy="400110"/>
            </a:xfrm>
            <a:prstGeom prst="rect">
              <a:avLst/>
            </a:prstGeom>
          </p:spPr>
          <p:txBody>
            <a:bodyPr wrap="square">
              <a:spAutoFit/>
            </a:bodyPr>
            <a:lstStyle/>
            <a:p>
              <a:pPr indent="228600" algn="ctr"/>
              <a:r>
                <a:rPr lang="en-US" sz="2000" dirty="0">
                  <a:latin typeface="Calibri" panose="020F0502020204030204" pitchFamily="34" charset="0"/>
                  <a:ea typeface="Calibri" panose="020F0502020204030204" pitchFamily="34" charset="0"/>
                  <a:cs typeface="Times New Roman" panose="02020603050405020304" pitchFamily="18" charset="0"/>
                </a:rPr>
                <a:t>DIC = 0.0160</a:t>
              </a:r>
              <a:endParaRPr lang="en-US" sz="2000" dirty="0">
                <a:latin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5918CB58-449E-418C-9F6C-3F487D9FB95F}"/>
                </a:ext>
              </a:extLst>
            </p:cNvPr>
            <p:cNvGrpSpPr/>
            <p:nvPr/>
          </p:nvGrpSpPr>
          <p:grpSpPr>
            <a:xfrm>
              <a:off x="5375218" y="676004"/>
              <a:ext cx="2033841" cy="4697451"/>
              <a:chOff x="6652959" y="855856"/>
              <a:chExt cx="2033841" cy="4697451"/>
            </a:xfrm>
          </p:grpSpPr>
          <p:pic>
            <p:nvPicPr>
              <p:cNvPr id="6" name="Picture 5">
                <a:extLst>
                  <a:ext uri="{FF2B5EF4-FFF2-40B4-BE49-F238E27FC236}">
                    <a16:creationId xmlns:a16="http://schemas.microsoft.com/office/drawing/2014/main" id="{85A06E8C-BA11-4168-BCB7-FF6AF7D016C1}"/>
                  </a:ext>
                </a:extLst>
              </p:cNvPr>
              <p:cNvPicPr>
                <a:picLocks noChangeAspect="1"/>
              </p:cNvPicPr>
              <p:nvPr/>
            </p:nvPicPr>
            <p:blipFill rotWithShape="1">
              <a:blip r:embed="rId5"/>
              <a:srcRect l="28210" t="6841" r="46390" b="5689"/>
              <a:stretch/>
            </p:blipFill>
            <p:spPr>
              <a:xfrm>
                <a:off x="6652959" y="855856"/>
                <a:ext cx="2033841" cy="4697451"/>
              </a:xfrm>
              <a:prstGeom prst="rect">
                <a:avLst/>
              </a:prstGeom>
            </p:spPr>
          </p:pic>
          <p:sp>
            <p:nvSpPr>
              <p:cNvPr id="3" name="Rectangle 2">
                <a:extLst>
                  <a:ext uri="{FF2B5EF4-FFF2-40B4-BE49-F238E27FC236}">
                    <a16:creationId xmlns:a16="http://schemas.microsoft.com/office/drawing/2014/main" id="{F633350C-33CD-47DB-924B-4CD2B03FDDE2}"/>
                  </a:ext>
                </a:extLst>
              </p:cNvPr>
              <p:cNvSpPr/>
              <p:nvPr/>
            </p:nvSpPr>
            <p:spPr>
              <a:xfrm>
                <a:off x="7572724" y="1304693"/>
                <a:ext cx="194310" cy="538604"/>
              </a:xfrm>
              <a:prstGeom prst="rect">
                <a:avLst/>
              </a:prstGeom>
              <a:noFill/>
              <a:ln w="38100">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60FBDB-E5E9-488F-A87B-6480D892680B}"/>
                  </a:ext>
                </a:extLst>
              </p:cNvPr>
              <p:cNvSpPr/>
              <p:nvPr/>
            </p:nvSpPr>
            <p:spPr>
              <a:xfrm>
                <a:off x="7572724" y="2812833"/>
                <a:ext cx="194310" cy="538604"/>
              </a:xfrm>
              <a:prstGeom prst="rect">
                <a:avLst/>
              </a:prstGeom>
              <a:noFill/>
              <a:ln w="38100">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A34E486-4D8C-4596-BCAF-715E0E5F6880}"/>
                  </a:ext>
                </a:extLst>
              </p:cNvPr>
              <p:cNvSpPr/>
              <p:nvPr/>
            </p:nvSpPr>
            <p:spPr>
              <a:xfrm>
                <a:off x="7576883" y="4320973"/>
                <a:ext cx="194310" cy="538604"/>
              </a:xfrm>
              <a:prstGeom prst="rect">
                <a:avLst/>
              </a:prstGeom>
              <a:noFill/>
              <a:ln w="38100">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175170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DIC Results (1/2) </a:t>
            </a:r>
          </a:p>
        </p:txBody>
      </p:sp>
      <p:sp>
        <p:nvSpPr>
          <p:cNvPr id="15" name="Content Placeholder 2"/>
          <p:cNvSpPr>
            <a:spLocks noGrp="1"/>
          </p:cNvSpPr>
          <p:nvPr>
            <p:ph idx="1"/>
          </p:nvPr>
        </p:nvSpPr>
        <p:spPr>
          <a:xfrm>
            <a:off x="457200" y="832097"/>
            <a:ext cx="8229600" cy="5674188"/>
          </a:xfrm>
        </p:spPr>
        <p:txBody>
          <a:bodyPr/>
          <a:lstStyle/>
          <a:p>
            <a:r>
              <a:rPr lang="en-US" dirty="0"/>
              <a:t>Different types of monitoring</a:t>
            </a:r>
            <a:endParaRPr lang="en-US" sz="1800" dirty="0"/>
          </a:p>
        </p:txBody>
      </p:sp>
      <p:pic>
        <p:nvPicPr>
          <p:cNvPr id="5" name="Picture 4" descr="A close up of a logo&#10;&#10;Description generated with high confidence">
            <a:extLst>
              <a:ext uri="{FF2B5EF4-FFF2-40B4-BE49-F238E27FC236}">
                <a16:creationId xmlns:a16="http://schemas.microsoft.com/office/drawing/2014/main" id="{E64ECBB1-893D-420B-A090-6C20F5BDAC76}"/>
              </a:ext>
            </a:extLst>
          </p:cNvPr>
          <p:cNvPicPr>
            <a:picLocks noChangeAspect="1"/>
          </p:cNvPicPr>
          <p:nvPr/>
        </p:nvPicPr>
        <p:blipFill>
          <a:blip r:embed="rId3"/>
          <a:stretch>
            <a:fillRect/>
          </a:stretch>
        </p:blipFill>
        <p:spPr>
          <a:xfrm>
            <a:off x="713830" y="2423601"/>
            <a:ext cx="4170506" cy="2797178"/>
          </a:xfrm>
          <a:prstGeom prst="rect">
            <a:avLst/>
          </a:prstGeom>
        </p:spPr>
      </p:pic>
      <p:pic>
        <p:nvPicPr>
          <p:cNvPr id="16" name="Picture 15" descr="A screenshot of a cell phone&#10;&#10;Description generated with high confidence">
            <a:extLst>
              <a:ext uri="{FF2B5EF4-FFF2-40B4-BE49-F238E27FC236}">
                <a16:creationId xmlns:a16="http://schemas.microsoft.com/office/drawing/2014/main" id="{F95BBBEE-C732-4B6F-BABE-14EF6C647B45}"/>
              </a:ext>
            </a:extLst>
          </p:cNvPr>
          <p:cNvPicPr>
            <a:picLocks noChangeAspect="1"/>
          </p:cNvPicPr>
          <p:nvPr/>
        </p:nvPicPr>
        <p:blipFill>
          <a:blip r:embed="rId4"/>
          <a:stretch>
            <a:fillRect/>
          </a:stretch>
        </p:blipFill>
        <p:spPr>
          <a:xfrm>
            <a:off x="712510" y="2396169"/>
            <a:ext cx="4171826" cy="2798064"/>
          </a:xfrm>
          <a:prstGeom prst="rect">
            <a:avLst/>
          </a:prstGeom>
        </p:spPr>
      </p:pic>
      <p:pic>
        <p:nvPicPr>
          <p:cNvPr id="11" name="Picture 10">
            <a:extLst>
              <a:ext uri="{FF2B5EF4-FFF2-40B4-BE49-F238E27FC236}">
                <a16:creationId xmlns:a16="http://schemas.microsoft.com/office/drawing/2014/main" id="{936B0C42-C1C6-445C-B139-A5C97E517D56}"/>
              </a:ext>
            </a:extLst>
          </p:cNvPr>
          <p:cNvPicPr>
            <a:picLocks noChangeAspect="1"/>
          </p:cNvPicPr>
          <p:nvPr/>
        </p:nvPicPr>
        <p:blipFill>
          <a:blip r:embed="rId5"/>
          <a:stretch>
            <a:fillRect/>
          </a:stretch>
        </p:blipFill>
        <p:spPr>
          <a:xfrm>
            <a:off x="4974336" y="2406399"/>
            <a:ext cx="4169664" cy="2831581"/>
          </a:xfrm>
          <a:prstGeom prst="rect">
            <a:avLst/>
          </a:prstGeom>
        </p:spPr>
      </p:pic>
      <p:pic>
        <p:nvPicPr>
          <p:cNvPr id="9" name="Picture 8">
            <a:extLst>
              <a:ext uri="{FF2B5EF4-FFF2-40B4-BE49-F238E27FC236}">
                <a16:creationId xmlns:a16="http://schemas.microsoft.com/office/drawing/2014/main" id="{07853CE8-9480-495E-BDFB-0870495AEBC8}"/>
              </a:ext>
            </a:extLst>
          </p:cNvPr>
          <p:cNvPicPr>
            <a:picLocks noChangeAspect="1"/>
          </p:cNvPicPr>
          <p:nvPr/>
        </p:nvPicPr>
        <p:blipFill rotWithShape="1">
          <a:blip r:embed="rId6"/>
          <a:srcRect l="31220" r="32439"/>
          <a:stretch/>
        </p:blipFill>
        <p:spPr>
          <a:xfrm>
            <a:off x="105105" y="1966924"/>
            <a:ext cx="1745997" cy="3656554"/>
          </a:xfrm>
          <a:prstGeom prst="rect">
            <a:avLst/>
          </a:prstGeom>
        </p:spPr>
      </p:pic>
      <p:pic>
        <p:nvPicPr>
          <p:cNvPr id="19" name="Picture 18">
            <a:extLst>
              <a:ext uri="{FF2B5EF4-FFF2-40B4-BE49-F238E27FC236}">
                <a16:creationId xmlns:a16="http://schemas.microsoft.com/office/drawing/2014/main" id="{81D31045-0441-4D1C-B163-273AC9DE4171}"/>
              </a:ext>
            </a:extLst>
          </p:cNvPr>
          <p:cNvPicPr>
            <a:picLocks noChangeAspect="1"/>
          </p:cNvPicPr>
          <p:nvPr/>
        </p:nvPicPr>
        <p:blipFill>
          <a:blip r:embed="rId7"/>
          <a:stretch>
            <a:fillRect/>
          </a:stretch>
        </p:blipFill>
        <p:spPr>
          <a:xfrm>
            <a:off x="4974336" y="2396169"/>
            <a:ext cx="4169664" cy="2831581"/>
          </a:xfrm>
          <a:prstGeom prst="rect">
            <a:avLst/>
          </a:prstGeom>
        </p:spPr>
      </p:pic>
      <p:pic>
        <p:nvPicPr>
          <p:cNvPr id="13" name="Picture 12">
            <a:extLst>
              <a:ext uri="{FF2B5EF4-FFF2-40B4-BE49-F238E27FC236}">
                <a16:creationId xmlns:a16="http://schemas.microsoft.com/office/drawing/2014/main" id="{9CB6BAEB-022F-4603-B044-C420128E6E31}"/>
              </a:ext>
            </a:extLst>
          </p:cNvPr>
          <p:cNvPicPr>
            <a:picLocks noChangeAspect="1"/>
          </p:cNvPicPr>
          <p:nvPr/>
        </p:nvPicPr>
        <p:blipFill rotWithShape="1">
          <a:blip r:embed="rId8"/>
          <a:srcRect l="39321" r="41585"/>
          <a:stretch/>
        </p:blipFill>
        <p:spPr>
          <a:xfrm>
            <a:off x="7451927" y="2071971"/>
            <a:ext cx="975649" cy="3656554"/>
          </a:xfrm>
          <a:prstGeom prst="rect">
            <a:avLst/>
          </a:prstGeom>
        </p:spPr>
      </p:pic>
      <p:grpSp>
        <p:nvGrpSpPr>
          <p:cNvPr id="6" name="Group 5">
            <a:extLst>
              <a:ext uri="{FF2B5EF4-FFF2-40B4-BE49-F238E27FC236}">
                <a16:creationId xmlns:a16="http://schemas.microsoft.com/office/drawing/2014/main" id="{A191B6E3-80BE-4486-9D09-C81D98201500}"/>
              </a:ext>
            </a:extLst>
          </p:cNvPr>
          <p:cNvGrpSpPr/>
          <p:nvPr/>
        </p:nvGrpSpPr>
        <p:grpSpPr>
          <a:xfrm>
            <a:off x="1017150" y="3822189"/>
            <a:ext cx="3697962" cy="2638015"/>
            <a:chOff x="1017150" y="3822189"/>
            <a:chExt cx="3697962" cy="2638015"/>
          </a:xfrm>
        </p:grpSpPr>
        <p:pic>
          <p:nvPicPr>
            <p:cNvPr id="10" name="Picture 9" descr="A screenshot of a cell phone&#10;&#10;Description generated with high confidence">
              <a:extLst>
                <a:ext uri="{FF2B5EF4-FFF2-40B4-BE49-F238E27FC236}">
                  <a16:creationId xmlns:a16="http://schemas.microsoft.com/office/drawing/2014/main" id="{6DC5DC2B-3254-4C50-A019-EE90E6418E4C}"/>
                </a:ext>
              </a:extLst>
            </p:cNvPr>
            <p:cNvPicPr>
              <a:picLocks noChangeAspect="1"/>
            </p:cNvPicPr>
            <p:nvPr/>
          </p:nvPicPr>
          <p:blipFill rotWithShape="1">
            <a:blip r:embed="rId4"/>
            <a:srcRect l="39368" t="42829" r="51043" b="44235"/>
            <a:stretch/>
          </p:blipFill>
          <p:spPr>
            <a:xfrm>
              <a:off x="3310595" y="5189451"/>
              <a:ext cx="1404517" cy="1270753"/>
            </a:xfrm>
            <a:prstGeom prst="rect">
              <a:avLst/>
            </a:prstGeom>
            <a:ln w="28575">
              <a:solidFill>
                <a:srgbClr val="C00000"/>
              </a:solidFill>
            </a:ln>
          </p:spPr>
        </p:pic>
        <p:pic>
          <p:nvPicPr>
            <p:cNvPr id="12" name="Picture 11">
              <a:extLst>
                <a:ext uri="{FF2B5EF4-FFF2-40B4-BE49-F238E27FC236}">
                  <a16:creationId xmlns:a16="http://schemas.microsoft.com/office/drawing/2014/main" id="{79C86947-623E-46D3-8B6F-81EB78D3BBC6}"/>
                </a:ext>
              </a:extLst>
            </p:cNvPr>
            <p:cNvPicPr>
              <a:picLocks noChangeAspect="1"/>
            </p:cNvPicPr>
            <p:nvPr/>
          </p:nvPicPr>
          <p:blipFill rotWithShape="1">
            <a:blip r:embed="rId6"/>
            <a:srcRect l="42910" t="43111" r="44798" b="44125"/>
            <a:stretch/>
          </p:blipFill>
          <p:spPr>
            <a:xfrm>
              <a:off x="1725647" y="5290070"/>
              <a:ext cx="1325724" cy="1047750"/>
            </a:xfrm>
            <a:prstGeom prst="rect">
              <a:avLst/>
            </a:prstGeom>
            <a:ln w="28575">
              <a:solidFill>
                <a:srgbClr val="C00000"/>
              </a:solidFill>
            </a:ln>
          </p:spPr>
        </p:pic>
        <p:cxnSp>
          <p:nvCxnSpPr>
            <p:cNvPr id="4" name="Straight Arrow Connector 3">
              <a:extLst>
                <a:ext uri="{FF2B5EF4-FFF2-40B4-BE49-F238E27FC236}">
                  <a16:creationId xmlns:a16="http://schemas.microsoft.com/office/drawing/2014/main" id="{24806EC7-A33D-49A8-8262-A981E39E6341}"/>
                </a:ext>
              </a:extLst>
            </p:cNvPr>
            <p:cNvCxnSpPr/>
            <p:nvPr/>
          </p:nvCxnSpPr>
          <p:spPr>
            <a:xfrm>
              <a:off x="2628900" y="3822189"/>
              <a:ext cx="1009650" cy="136726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AC39E92-867D-4FFF-BC29-BBD0DB4D5623}"/>
                </a:ext>
              </a:extLst>
            </p:cNvPr>
            <p:cNvCxnSpPr/>
            <p:nvPr/>
          </p:nvCxnSpPr>
          <p:spPr>
            <a:xfrm>
              <a:off x="1017150" y="3880949"/>
              <a:ext cx="1009650" cy="136726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5714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DIC Results (2/2)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543" y="2297591"/>
            <a:ext cx="4039518" cy="27432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2297591"/>
            <a:ext cx="4039518" cy="2743200"/>
          </a:xfrm>
          <a:prstGeom prst="rect">
            <a:avLst/>
          </a:prstGeom>
        </p:spPr>
      </p:pic>
      <p:sp>
        <p:nvSpPr>
          <p:cNvPr id="14" name="Content Placeholder 2"/>
          <p:cNvSpPr>
            <a:spLocks noGrp="1"/>
          </p:cNvSpPr>
          <p:nvPr>
            <p:ph idx="1"/>
          </p:nvPr>
        </p:nvSpPr>
        <p:spPr>
          <a:xfrm>
            <a:off x="457200" y="832097"/>
            <a:ext cx="8229600" cy="5674188"/>
          </a:xfrm>
        </p:spPr>
        <p:txBody>
          <a:bodyPr/>
          <a:lstStyle/>
          <a:p>
            <a:r>
              <a:rPr lang="en-US" dirty="0"/>
              <a:t>Unidirectional and plain weave beam</a:t>
            </a:r>
            <a:endParaRPr lang="en-US" sz="1800" dirty="0"/>
          </a:p>
        </p:txBody>
      </p:sp>
      <p:pic>
        <p:nvPicPr>
          <p:cNvPr id="7" name="Picture 6" descr="A picture containing indoor, sitting&#10;&#10;Description generated with high confidence">
            <a:extLst>
              <a:ext uri="{FF2B5EF4-FFF2-40B4-BE49-F238E27FC236}">
                <a16:creationId xmlns:a16="http://schemas.microsoft.com/office/drawing/2014/main" id="{83AA0A39-3064-4F34-B039-87862A38AE63}"/>
              </a:ext>
            </a:extLst>
          </p:cNvPr>
          <p:cNvPicPr>
            <a:picLocks noChangeAspect="1"/>
          </p:cNvPicPr>
          <p:nvPr/>
        </p:nvPicPr>
        <p:blipFill>
          <a:blip r:embed="rId5"/>
          <a:stretch>
            <a:fillRect/>
          </a:stretch>
        </p:blipFill>
        <p:spPr>
          <a:xfrm>
            <a:off x="4798543" y="2309533"/>
            <a:ext cx="4039518" cy="274320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8354" t="75537" r="4755" b="7793"/>
          <a:stretch/>
        </p:blipFill>
        <p:spPr>
          <a:xfrm rot="16200000">
            <a:off x="5549600" y="3474966"/>
            <a:ext cx="4572000" cy="657861"/>
          </a:xfrm>
          <a:prstGeom prst="rect">
            <a:avLst/>
          </a:prstGeom>
        </p:spPr>
      </p:pic>
      <p:pic>
        <p:nvPicPr>
          <p:cNvPr id="10" name="Picture 9">
            <a:extLst>
              <a:ext uri="{FF2B5EF4-FFF2-40B4-BE49-F238E27FC236}">
                <a16:creationId xmlns:a16="http://schemas.microsoft.com/office/drawing/2014/main" id="{C5348F54-278D-46A8-82A0-24BBA83D54AD}"/>
              </a:ext>
            </a:extLst>
          </p:cNvPr>
          <p:cNvPicPr>
            <a:picLocks noChangeAspect="1"/>
          </p:cNvPicPr>
          <p:nvPr/>
        </p:nvPicPr>
        <p:blipFill>
          <a:blip r:embed="rId7"/>
          <a:stretch>
            <a:fillRect/>
          </a:stretch>
        </p:blipFill>
        <p:spPr>
          <a:xfrm>
            <a:off x="305939" y="2309533"/>
            <a:ext cx="4039518" cy="2743200"/>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4829" t="1413" r="66437" b="5932"/>
          <a:stretch/>
        </p:blipFill>
        <p:spPr>
          <a:xfrm>
            <a:off x="3023781" y="1517897"/>
            <a:ext cx="693325" cy="4572000"/>
          </a:xfrm>
          <a:prstGeom prst="rect">
            <a:avLst/>
          </a:prstGeom>
        </p:spPr>
      </p:pic>
      <p:sp>
        <p:nvSpPr>
          <p:cNvPr id="12" name="TextBox 11">
            <a:extLst>
              <a:ext uri="{FF2B5EF4-FFF2-40B4-BE49-F238E27FC236}">
                <a16:creationId xmlns:a16="http://schemas.microsoft.com/office/drawing/2014/main" id="{95DFE563-11AF-4580-A8E5-9F0F01E03B9B}"/>
              </a:ext>
            </a:extLst>
          </p:cNvPr>
          <p:cNvSpPr txBox="1"/>
          <p:nvPr/>
        </p:nvSpPr>
        <p:spPr>
          <a:xfrm>
            <a:off x="889436" y="5173372"/>
            <a:ext cx="1732337" cy="400110"/>
          </a:xfrm>
          <a:prstGeom prst="rect">
            <a:avLst/>
          </a:prstGeom>
          <a:noFill/>
        </p:spPr>
        <p:txBody>
          <a:bodyPr wrap="square" lIns="9144" rIns="9144" rtlCol="0">
            <a:spAutoFit/>
          </a:bodyPr>
          <a:lstStyle/>
          <a:p>
            <a:r>
              <a:rPr lang="en-US" sz="2000" dirty="0">
                <a:latin typeface="Calibri"/>
                <a:cs typeface="Calibri"/>
              </a:rPr>
              <a:t>Unidirectional</a:t>
            </a:r>
          </a:p>
        </p:txBody>
      </p:sp>
      <p:sp>
        <p:nvSpPr>
          <p:cNvPr id="13" name="TextBox 12">
            <a:extLst>
              <a:ext uri="{FF2B5EF4-FFF2-40B4-BE49-F238E27FC236}">
                <a16:creationId xmlns:a16="http://schemas.microsoft.com/office/drawing/2014/main" id="{99C18CEA-1409-4AD9-838E-EE065886E22F}"/>
              </a:ext>
            </a:extLst>
          </p:cNvPr>
          <p:cNvSpPr txBox="1"/>
          <p:nvPr/>
        </p:nvSpPr>
        <p:spPr>
          <a:xfrm>
            <a:off x="5477972" y="5158587"/>
            <a:ext cx="1732337" cy="400110"/>
          </a:xfrm>
          <a:prstGeom prst="rect">
            <a:avLst/>
          </a:prstGeom>
          <a:noFill/>
        </p:spPr>
        <p:txBody>
          <a:bodyPr wrap="square" lIns="9144" rIns="9144" rtlCol="0">
            <a:spAutoFit/>
          </a:bodyPr>
          <a:lstStyle/>
          <a:p>
            <a:r>
              <a:rPr lang="en-US" sz="2000" dirty="0">
                <a:latin typeface="Calibri"/>
                <a:cs typeface="Calibri"/>
              </a:rPr>
              <a:t>Plain weave</a:t>
            </a:r>
          </a:p>
        </p:txBody>
      </p:sp>
    </p:spTree>
    <p:extLst>
      <p:ext uri="{BB962C8B-B14F-4D97-AF65-F5344CB8AC3E}">
        <p14:creationId xmlns:p14="http://schemas.microsoft.com/office/powerpoint/2010/main" val="33273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ustom 1">
      <a:dk1>
        <a:sysClr val="windowText" lastClr="000000"/>
      </a:dk1>
      <a:lt1>
        <a:sysClr val="window" lastClr="FFFFFF"/>
      </a:lt1>
      <a:dk2>
        <a:srgbClr val="464653"/>
      </a:dk2>
      <a:lt2>
        <a:srgbClr val="DDE9EC"/>
      </a:lt2>
      <a:accent1>
        <a:srgbClr val="00549F"/>
      </a:accent1>
      <a:accent2>
        <a:srgbClr val="FECC67"/>
      </a:accent2>
      <a:accent3>
        <a:srgbClr val="FFE3A6"/>
      </a:accent3>
      <a:accent4>
        <a:srgbClr val="9BCFFF"/>
      </a:accent4>
      <a:accent5>
        <a:srgbClr val="C61D23"/>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ＭＳ 明朝"/>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lipFill rotWithShape="1">
          <a:blip xmlns:r="http://schemas.openxmlformats.org/officeDocument/2006/relationships" r:embed="rId2"/>
          <a:stretch>
            <a:fillRect l="-901" r="-2027" b="-20408"/>
          </a:stretch>
        </a:blipFill>
      </a:spPr>
      <a:bodyPr/>
      <a:lstStyle>
        <a:defPPr>
          <a:defRPr>
            <a:no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10433</TotalTime>
  <Words>1081</Words>
  <Application>Microsoft Office PowerPoint</Application>
  <PresentationFormat>On-screen Show (4:3)</PresentationFormat>
  <Paragraphs>152</Paragraphs>
  <Slides>13</Slides>
  <Notes>11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13</vt:i4>
      </vt:variant>
    </vt:vector>
  </HeadingPairs>
  <TitlesOfParts>
    <vt:vector size="28" baseType="lpstr">
      <vt:lpstr>ＭＳ Ｐゴシック</vt:lpstr>
      <vt:lpstr>Arial</vt:lpstr>
      <vt:lpstr>Bookman Old Style</vt:lpstr>
      <vt:lpstr>Calibri</vt:lpstr>
      <vt:lpstr>Candara</vt:lpstr>
      <vt:lpstr>Garamond</vt:lpstr>
      <vt:lpstr>Gill Sans MT</vt:lpstr>
      <vt:lpstr>Times New Roman</vt:lpstr>
      <vt:lpstr>Wingdings</vt:lpstr>
      <vt:lpstr>Wingdings 3</vt:lpstr>
      <vt:lpstr>Origin</vt:lpstr>
      <vt:lpstr>Office Theme</vt:lpstr>
      <vt:lpstr>Office Theme</vt:lpstr>
      <vt:lpstr>Office Theme</vt:lpstr>
      <vt:lpstr>Office Theme</vt:lpstr>
      <vt:lpstr>Strain Damage Monitoring in CFRP Composites using Digital Image Correlation </vt:lpstr>
      <vt:lpstr>Acknowledgments</vt:lpstr>
      <vt:lpstr>Motivation</vt:lpstr>
      <vt:lpstr>Objective</vt:lpstr>
      <vt:lpstr>Digital Image Correlation (DIC)</vt:lpstr>
      <vt:lpstr>Sample Preparation</vt:lpstr>
      <vt:lpstr>DIC &amp; Strain Gage Results </vt:lpstr>
      <vt:lpstr>DIC Results (1/2) </vt:lpstr>
      <vt:lpstr>DIC Results (2/2) </vt:lpstr>
      <vt:lpstr>Summary</vt:lpstr>
      <vt:lpstr>Note on DIC</vt:lpstr>
      <vt:lpstr>Materials &amp; Sample Preparation (cont.)</vt:lpstr>
      <vt:lpstr>Materials &amp; Sample Preparation (cont.)</vt:lpstr>
    </vt:vector>
  </TitlesOfParts>
  <Company>ERAU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Wahyu Lestari</dc:creator>
  <cp:lastModifiedBy>Zimmerman, Keith</cp:lastModifiedBy>
  <cp:revision>728</cp:revision>
  <dcterms:created xsi:type="dcterms:W3CDTF">2014-11-18T15:21:57Z</dcterms:created>
  <dcterms:modified xsi:type="dcterms:W3CDTF">2018-03-31T03:58:21Z</dcterms:modified>
</cp:coreProperties>
</file>